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5"/>
  </p:notesMasterIdLst>
  <p:sldIdLst>
    <p:sldId id="256" r:id="rId5"/>
    <p:sldId id="257" r:id="rId6"/>
    <p:sldId id="258" r:id="rId7"/>
    <p:sldId id="270" r:id="rId8"/>
    <p:sldId id="260" r:id="rId9"/>
    <p:sldId id="261" r:id="rId10"/>
    <p:sldId id="265" r:id="rId11"/>
    <p:sldId id="267" r:id="rId12"/>
    <p:sldId id="271" r:id="rId13"/>
    <p:sldId id="269" r:id="rId14"/>
  </p:sldIdLst>
  <p:sldSz cx="18288000" cy="10287000"/>
  <p:notesSz cx="6858000" cy="9144000"/>
  <p:embeddedFontLst>
    <p:embeddedFont>
      <p:font typeface="Aptos" panose="020B0004020202020204" pitchFamily="34"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DM Sans" pitchFamily="2" charset="0"/>
      <p:regular r:id="rId24"/>
      <p:bold r:id="rId25"/>
      <p:italic r:id="rId26"/>
      <p:boldItalic r:id="rId27"/>
    </p:embeddedFont>
    <p:embeddedFont>
      <p:font typeface="DM Sans Bold" charset="0"/>
      <p:regular r:id="rId28"/>
    </p:embeddedFont>
    <p:embeddedFont>
      <p:font typeface="Oswald" panose="00000500000000000000" pitchFamily="2" charset="0"/>
      <p:regular r:id="rId29"/>
      <p:bold r:id="rId30"/>
    </p:embeddedFont>
    <p:embeddedFont>
      <p:font typeface="Oswald Bold" panose="00000800000000000000"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348603-0978-4162-BAC1-DB5D752A14A3}" v="2840" dt="2024-05-20T12:17:06.128"/>
    <p1510:client id="{E02A8FB2-73D6-4E4F-B442-6841BB928C74}" v="2542" dt="2024-05-20T12:01:51.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33" d="100"/>
          <a:sy n="33" d="100"/>
        </p:scale>
        <p:origin x="5" y="125"/>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A58C8C-CC30-495C-9D86-0F56C453A2D0}" type="datetimeFigureOut">
              <a:rPr lang="en-US" smtClean="0"/>
              <a:t>20-May-24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E36FB-EE7E-45E1-B93E-CE4356526D19}" type="slidenum">
              <a:rPr lang="en-US" smtClean="0"/>
              <a:t>‹#›</a:t>
            </a:fld>
            <a:endParaRPr lang="en-US"/>
          </a:p>
        </p:txBody>
      </p:sp>
    </p:spTree>
    <p:extLst>
      <p:ext uri="{BB962C8B-B14F-4D97-AF65-F5344CB8AC3E}">
        <p14:creationId xmlns:p14="http://schemas.microsoft.com/office/powerpoint/2010/main" val="1361259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AE36FB-EE7E-45E1-B93E-CE4356526D19}" type="slidenum">
              <a:rPr lang="en-US" smtClean="0"/>
              <a:t>1</a:t>
            </a:fld>
            <a:endParaRPr lang="en-US"/>
          </a:p>
        </p:txBody>
      </p:sp>
    </p:spTree>
    <p:extLst>
      <p:ext uri="{BB962C8B-B14F-4D97-AF65-F5344CB8AC3E}">
        <p14:creationId xmlns:p14="http://schemas.microsoft.com/office/powerpoint/2010/main" val="3965362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AE36FB-EE7E-45E1-B93E-CE4356526D19}" type="slidenum">
              <a:rPr lang="en-US" smtClean="0"/>
              <a:t>4</a:t>
            </a:fld>
            <a:endParaRPr lang="en-US"/>
          </a:p>
        </p:txBody>
      </p:sp>
    </p:spTree>
    <p:extLst>
      <p:ext uri="{BB962C8B-B14F-4D97-AF65-F5344CB8AC3E}">
        <p14:creationId xmlns:p14="http://schemas.microsoft.com/office/powerpoint/2010/main" val="1982066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opted for monolithic design because, as my friend mentioned, the design itself is simple to develop and with this simplicity makes implementation phase shorter. Additional to this, projects that have static requirements such as the connect 4, can benefit this design since the potential change in the requirements is not likely. Here you can see UML diagram of our early design phase.</a:t>
            </a:r>
          </a:p>
        </p:txBody>
      </p:sp>
      <p:sp>
        <p:nvSpPr>
          <p:cNvPr id="4" name="Slide Number Placeholder 3"/>
          <p:cNvSpPr>
            <a:spLocks noGrp="1"/>
          </p:cNvSpPr>
          <p:nvPr>
            <p:ph type="sldNum" sz="quarter" idx="5"/>
          </p:nvPr>
        </p:nvSpPr>
        <p:spPr/>
        <p:txBody>
          <a:bodyPr/>
          <a:lstStyle/>
          <a:p>
            <a:fld id="{7AAE36FB-EE7E-45E1-B93E-CE4356526D19}" type="slidenum">
              <a:rPr lang="en-US" smtClean="0"/>
              <a:t>6</a:t>
            </a:fld>
            <a:endParaRPr lang="en-US"/>
          </a:p>
        </p:txBody>
      </p:sp>
    </p:spTree>
    <p:extLst>
      <p:ext uri="{BB962C8B-B14F-4D97-AF65-F5344CB8AC3E}">
        <p14:creationId xmlns:p14="http://schemas.microsoft.com/office/powerpoint/2010/main" val="1778032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for every project, testing is important aspect of our project. We have aimed to test all the functions that are necessary for our game to function properly such as clicks on a valid area and invalid areas, win conditions and restarting the game. On the right you can see a snippet from our test code. And on the left, you can see the report of our testing. </a:t>
            </a:r>
          </a:p>
        </p:txBody>
      </p:sp>
      <p:sp>
        <p:nvSpPr>
          <p:cNvPr id="4" name="Slide Number Placeholder 3"/>
          <p:cNvSpPr>
            <a:spLocks noGrp="1"/>
          </p:cNvSpPr>
          <p:nvPr>
            <p:ph type="sldNum" sz="quarter" idx="5"/>
          </p:nvPr>
        </p:nvSpPr>
        <p:spPr/>
        <p:txBody>
          <a:bodyPr/>
          <a:lstStyle/>
          <a:p>
            <a:fld id="{7AAE36FB-EE7E-45E1-B93E-CE4356526D19}" type="slidenum">
              <a:rPr lang="en-US" smtClean="0"/>
              <a:t>7</a:t>
            </a:fld>
            <a:endParaRPr lang="en-US"/>
          </a:p>
        </p:txBody>
      </p:sp>
    </p:spTree>
    <p:extLst>
      <p:ext uri="{BB962C8B-B14F-4D97-AF65-F5344CB8AC3E}">
        <p14:creationId xmlns:p14="http://schemas.microsoft.com/office/powerpoint/2010/main" val="1788234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Connect 4, we applied OOP principles to structure our code into manageable classes and objects, improving codebase organization and maintainability. </a:t>
            </a:r>
          </a:p>
          <a:p>
            <a:r>
              <a:rPr lang="en-US"/>
              <a:t>Using the waterfall development method, we carefully planned and executed each phase sequentially, ensuring a smooth progression from design to implementation. </a:t>
            </a:r>
          </a:p>
          <a:p>
            <a:r>
              <a:rPr lang="en-US"/>
              <a:t>In addition, we adhered to the Software Development Life Cycle (SDLC) framework, which guided us through key stages such as planning, design, implementation, and testing. </a:t>
            </a:r>
          </a:p>
          <a:p>
            <a:r>
              <a:rPr lang="en-US"/>
              <a:t>This reinforced a systematic approach to software development.</a:t>
            </a:r>
          </a:p>
        </p:txBody>
      </p:sp>
      <p:sp>
        <p:nvSpPr>
          <p:cNvPr id="4" name="Slide Number Placeholder 3"/>
          <p:cNvSpPr>
            <a:spLocks noGrp="1"/>
          </p:cNvSpPr>
          <p:nvPr>
            <p:ph type="sldNum" sz="quarter" idx="5"/>
          </p:nvPr>
        </p:nvSpPr>
        <p:spPr/>
        <p:txBody>
          <a:bodyPr/>
          <a:lstStyle/>
          <a:p>
            <a:fld id="{7AAE36FB-EE7E-45E1-B93E-CE4356526D19}" type="slidenum">
              <a:rPr lang="en-US" smtClean="0"/>
              <a:t>8</a:t>
            </a:fld>
            <a:endParaRPr lang="en-US"/>
          </a:p>
        </p:txBody>
      </p:sp>
    </p:spTree>
    <p:extLst>
      <p:ext uri="{BB962C8B-B14F-4D97-AF65-F5344CB8AC3E}">
        <p14:creationId xmlns:p14="http://schemas.microsoft.com/office/powerpoint/2010/main" val="3555192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before finishing the our presentation we would like to show you our game.</a:t>
            </a:r>
          </a:p>
        </p:txBody>
      </p:sp>
      <p:sp>
        <p:nvSpPr>
          <p:cNvPr id="4" name="Slide Number Placeholder 3"/>
          <p:cNvSpPr>
            <a:spLocks noGrp="1"/>
          </p:cNvSpPr>
          <p:nvPr>
            <p:ph type="sldNum" sz="quarter" idx="5"/>
          </p:nvPr>
        </p:nvSpPr>
        <p:spPr/>
        <p:txBody>
          <a:bodyPr/>
          <a:lstStyle/>
          <a:p>
            <a:fld id="{7AAE36FB-EE7E-45E1-B93E-CE4356526D19}" type="slidenum">
              <a:rPr lang="en-US" smtClean="0"/>
              <a:t>9</a:t>
            </a:fld>
            <a:endParaRPr lang="en-US"/>
          </a:p>
        </p:txBody>
      </p:sp>
    </p:spTree>
    <p:extLst>
      <p:ext uri="{BB962C8B-B14F-4D97-AF65-F5344CB8AC3E}">
        <p14:creationId xmlns:p14="http://schemas.microsoft.com/office/powerpoint/2010/main" val="3304368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20-May-24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20-May-24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20-May-24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20-May-24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20-May-24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20-May-24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20-May-24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27.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4.svg"/><Relationship Id="rId4" Type="http://schemas.openxmlformats.org/officeDocument/2006/relationships/image" Target="../media/image8.jpeg"/><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pn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sv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7.png"/><Relationship Id="rId5" Type="http://schemas.openxmlformats.org/officeDocument/2006/relationships/image" Target="../media/image32.svg"/><Relationship Id="rId10" Type="http://schemas.openxmlformats.org/officeDocument/2006/relationships/image" Target="../media/image36.svg"/><Relationship Id="rId4" Type="http://schemas.openxmlformats.org/officeDocument/2006/relationships/image" Target="../media/image31.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5.png"/><Relationship Id="rId4"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4206420" y="4224771"/>
            <a:ext cx="10241652" cy="2573397"/>
          </a:xfrm>
          <a:prstGeom prst="rect">
            <a:avLst/>
          </a:prstGeom>
        </p:spPr>
        <p:txBody>
          <a:bodyPr wrap="square" lIns="0" tIns="0" rIns="0" bIns="0" rtlCol="0" anchor="t">
            <a:spAutoFit/>
          </a:bodyPr>
          <a:lstStyle/>
          <a:p>
            <a:pPr algn="ctr">
              <a:lnSpc>
                <a:spcPts val="22684"/>
              </a:lnSpc>
            </a:pPr>
            <a:r>
              <a:rPr lang="en-US" sz="13000" spc="1610">
                <a:solidFill>
                  <a:srgbClr val="231F20"/>
                </a:solidFill>
                <a:latin typeface="Oswald Bold"/>
              </a:rPr>
              <a:t>CONNECT 4</a:t>
            </a:r>
          </a:p>
        </p:txBody>
      </p:sp>
      <p:sp>
        <p:nvSpPr>
          <p:cNvPr id="10" name="TextBox 10"/>
          <p:cNvSpPr txBox="1"/>
          <p:nvPr/>
        </p:nvSpPr>
        <p:spPr>
          <a:xfrm>
            <a:off x="4236347" y="3438109"/>
            <a:ext cx="9815307" cy="1186902"/>
          </a:xfrm>
          <a:prstGeom prst="rect">
            <a:avLst/>
          </a:prstGeom>
        </p:spPr>
        <p:txBody>
          <a:bodyPr lIns="0" tIns="0" rIns="0" bIns="0" rtlCol="0" anchor="t">
            <a:spAutoFit/>
          </a:bodyPr>
          <a:lstStyle/>
          <a:p>
            <a:pPr algn="ctr">
              <a:lnSpc>
                <a:spcPts val="9748"/>
              </a:lnSpc>
            </a:pPr>
            <a:r>
              <a:rPr lang="en-US" sz="7063" spc="692">
                <a:solidFill>
                  <a:srgbClr val="231F20"/>
                </a:solidFill>
                <a:latin typeface="Oswald Bold"/>
              </a:rPr>
              <a:t>PROJECT</a:t>
            </a:r>
          </a:p>
        </p:txBody>
      </p:sp>
      <p:sp>
        <p:nvSpPr>
          <p:cNvPr id="14" name="TextBox 13">
            <a:extLst>
              <a:ext uri="{FF2B5EF4-FFF2-40B4-BE49-F238E27FC236}">
                <a16:creationId xmlns:a16="http://schemas.microsoft.com/office/drawing/2014/main" id="{CA9B245F-289A-21A1-24A9-30E92A8A39CE}"/>
              </a:ext>
            </a:extLst>
          </p:cNvPr>
          <p:cNvSpPr txBox="1"/>
          <p:nvPr/>
        </p:nvSpPr>
        <p:spPr>
          <a:xfrm>
            <a:off x="304800" y="7693501"/>
            <a:ext cx="13171570" cy="2308324"/>
          </a:xfrm>
          <a:prstGeom prst="rect">
            <a:avLst/>
          </a:prstGeom>
          <a:noFill/>
        </p:spPr>
        <p:txBody>
          <a:bodyPr wrap="square" rtlCol="0">
            <a:spAutoFit/>
          </a:bodyPr>
          <a:lstStyle/>
          <a:p>
            <a:r>
              <a:rPr lang="en-US" sz="3600">
                <a:latin typeface="Oswald Bold" panose="00000800000000000000" charset="0"/>
              </a:rPr>
              <a:t>APPLIED SYSTEM SOFTWARE – DIP392</a:t>
            </a:r>
          </a:p>
          <a:p>
            <a:endParaRPr lang="en-US" sz="3600">
              <a:latin typeface="Oswald Bold" panose="00000800000000000000" charset="0"/>
            </a:endParaRPr>
          </a:p>
          <a:p>
            <a:r>
              <a:rPr lang="en-US" sz="3600">
                <a:latin typeface="Oswald Bold" panose="00000800000000000000" charset="0"/>
              </a:rPr>
              <a:t>MEHMET SAHIN UCES – 211ADB056</a:t>
            </a:r>
          </a:p>
          <a:p>
            <a:r>
              <a:rPr lang="en-US" sz="3600">
                <a:latin typeface="Oswald Bold" panose="00000800000000000000" charset="0"/>
              </a:rPr>
              <a:t>PARVIZ ATAKISHIYEV – 211ADB059</a:t>
            </a:r>
            <a:endParaRPr lang="en-US" sz="3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561733" y="2105045"/>
            <a:ext cx="8097687" cy="4867615"/>
          </a:xfrm>
          <a:prstGeom prst="rect">
            <a:avLst/>
          </a:prstGeom>
        </p:spPr>
        <p:txBody>
          <a:bodyPr lIns="0" tIns="0" rIns="0" bIns="0" rtlCol="0" anchor="t">
            <a:spAutoFit/>
          </a:bodyPr>
          <a:lstStyle/>
          <a:p>
            <a:pPr marL="0" lvl="0" indent="0" algn="l">
              <a:lnSpc>
                <a:spcPts val="13015"/>
              </a:lnSpc>
              <a:spcBef>
                <a:spcPct val="0"/>
              </a:spcBef>
            </a:pPr>
            <a:r>
              <a:rPr lang="en-US" sz="9431" spc="924">
                <a:solidFill>
                  <a:srgbClr val="231F20"/>
                </a:solidFill>
                <a:latin typeface="Oswald Bold"/>
              </a:rPr>
              <a:t>THANK YOU FOR YOUR ATTENTION!</a:t>
            </a:r>
          </a:p>
        </p:txBody>
      </p:sp>
      <p:sp>
        <p:nvSpPr>
          <p:cNvPr id="8" name="Freeform 8"/>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4980992" y="2857500"/>
            <a:ext cx="1400485" cy="5257800"/>
            <a:chOff x="0" y="-19050"/>
            <a:chExt cx="368852" cy="172918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txBody>
            <a:bodyPr/>
            <a:lstStyle/>
            <a:p>
              <a:endParaRPr lang="en-US"/>
            </a:p>
          </p:txBody>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spc="978">
                <a:solidFill>
                  <a:srgbClr val="231F20"/>
                </a:solidFill>
                <a:latin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2" name="TextBox 12"/>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05</a:t>
            </a:r>
          </a:p>
        </p:txBody>
      </p:sp>
      <p:sp>
        <p:nvSpPr>
          <p:cNvPr id="15" name="TextBox 15"/>
          <p:cNvSpPr txBox="1"/>
          <p:nvPr/>
        </p:nvSpPr>
        <p:spPr>
          <a:xfrm>
            <a:off x="6607430" y="3333137"/>
            <a:ext cx="5790503" cy="429092"/>
          </a:xfrm>
          <a:prstGeom prst="rect">
            <a:avLst/>
          </a:prstGeom>
        </p:spPr>
        <p:txBody>
          <a:bodyPr lIns="0" tIns="0" rIns="0" bIns="0" rtlCol="0" anchor="t">
            <a:spAutoFit/>
          </a:bodyPr>
          <a:lstStyle/>
          <a:p>
            <a:pPr algn="l">
              <a:lnSpc>
                <a:spcPts val="3483"/>
              </a:lnSpc>
            </a:pPr>
            <a:r>
              <a:rPr lang="en-US" sz="2524" spc="247">
                <a:solidFill>
                  <a:srgbClr val="231F20"/>
                </a:solidFill>
                <a:latin typeface="DM Sans"/>
              </a:rPr>
              <a:t>ABOUT THE PROJECT</a:t>
            </a:r>
          </a:p>
        </p:txBody>
      </p:sp>
      <p:sp>
        <p:nvSpPr>
          <p:cNvPr id="16" name="TextBox 16"/>
          <p:cNvSpPr txBox="1"/>
          <p:nvPr/>
        </p:nvSpPr>
        <p:spPr>
          <a:xfrm>
            <a:off x="6607430" y="4127355"/>
            <a:ext cx="6076629" cy="429092"/>
          </a:xfrm>
          <a:prstGeom prst="rect">
            <a:avLst/>
          </a:prstGeom>
        </p:spPr>
        <p:txBody>
          <a:bodyPr lIns="0" tIns="0" rIns="0" bIns="0" rtlCol="0" anchor="t">
            <a:spAutoFit/>
          </a:bodyPr>
          <a:lstStyle/>
          <a:p>
            <a:pPr algn="l">
              <a:lnSpc>
                <a:spcPts val="3483"/>
              </a:lnSpc>
            </a:pPr>
            <a:r>
              <a:rPr lang="en-US" sz="2524" spc="247">
                <a:solidFill>
                  <a:srgbClr val="231F20"/>
                </a:solidFill>
                <a:latin typeface="DM Sans"/>
              </a:rPr>
              <a:t>SOFTWARE REQUIREMENTS</a:t>
            </a:r>
          </a:p>
        </p:txBody>
      </p:sp>
      <p:sp>
        <p:nvSpPr>
          <p:cNvPr id="17" name="TextBox 17"/>
          <p:cNvSpPr txBox="1"/>
          <p:nvPr/>
        </p:nvSpPr>
        <p:spPr>
          <a:xfrm>
            <a:off x="6607430" y="5047445"/>
            <a:ext cx="5790503" cy="429092"/>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DESIGN CHOICE</a:t>
            </a:r>
          </a:p>
        </p:txBody>
      </p:sp>
      <p:sp>
        <p:nvSpPr>
          <p:cNvPr id="18" name="TextBox 18"/>
          <p:cNvSpPr txBox="1"/>
          <p:nvPr/>
        </p:nvSpPr>
        <p:spPr>
          <a:xfrm>
            <a:off x="6607430" y="5841663"/>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TESTING</a:t>
            </a:r>
          </a:p>
        </p:txBody>
      </p:sp>
      <p:sp>
        <p:nvSpPr>
          <p:cNvPr id="19" name="TextBox 19"/>
          <p:cNvSpPr txBox="1"/>
          <p:nvPr/>
        </p:nvSpPr>
        <p:spPr>
          <a:xfrm>
            <a:off x="6607430" y="6642507"/>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OUTCOMES AND LEARNINGS</a:t>
            </a:r>
          </a:p>
        </p:txBody>
      </p:sp>
      <p:sp>
        <p:nvSpPr>
          <p:cNvPr id="22" name="TextBox 12">
            <a:extLst>
              <a:ext uri="{FF2B5EF4-FFF2-40B4-BE49-F238E27FC236}">
                <a16:creationId xmlns:a16="http://schemas.microsoft.com/office/drawing/2014/main" id="{B609BE73-A5B3-09AC-7148-E2A906E1E05F}"/>
              </a:ext>
            </a:extLst>
          </p:cNvPr>
          <p:cNvSpPr txBox="1"/>
          <p:nvPr/>
        </p:nvSpPr>
        <p:spPr>
          <a:xfrm>
            <a:off x="5250954" y="7241426"/>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06</a:t>
            </a:r>
          </a:p>
        </p:txBody>
      </p:sp>
      <p:sp>
        <p:nvSpPr>
          <p:cNvPr id="23" name="TextBox 19">
            <a:extLst>
              <a:ext uri="{FF2B5EF4-FFF2-40B4-BE49-F238E27FC236}">
                <a16:creationId xmlns:a16="http://schemas.microsoft.com/office/drawing/2014/main" id="{19B69FC3-7FF0-5648-7991-55DAA29B1E5E}"/>
              </a:ext>
            </a:extLst>
          </p:cNvPr>
          <p:cNvSpPr txBox="1"/>
          <p:nvPr/>
        </p:nvSpPr>
        <p:spPr>
          <a:xfrm>
            <a:off x="6607430" y="7380795"/>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DEMONSTRATION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US"/>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sp>
        <p:nvSpPr>
          <p:cNvPr id="7" name="Freeform 7"/>
          <p:cNvSpPr/>
          <p:nvPr/>
        </p:nvSpPr>
        <p:spPr>
          <a:xfrm>
            <a:off x="10758785" y="1049603"/>
            <a:ext cx="6176060" cy="8208697"/>
          </a:xfrm>
          <a:custGeom>
            <a:avLst/>
            <a:gdLst/>
            <a:ahLst/>
            <a:cxnLst/>
            <a:rect l="l" t="t" r="r" b="b"/>
            <a:pathLst>
              <a:path w="6176060" h="8208697">
                <a:moveTo>
                  <a:pt x="0" y="0"/>
                </a:moveTo>
                <a:lnTo>
                  <a:pt x="6176060" y="0"/>
                </a:lnTo>
                <a:lnTo>
                  <a:pt x="6176060" y="8208697"/>
                </a:lnTo>
                <a:lnTo>
                  <a:pt x="0" y="8208697"/>
                </a:lnTo>
                <a:lnTo>
                  <a:pt x="0" y="0"/>
                </a:lnTo>
                <a:close/>
              </a:path>
            </a:pathLst>
          </a:custGeom>
          <a:blipFill>
            <a:blip r:embed="rId4"/>
            <a:stretch>
              <a:fillRect l="-49746" r="-49746"/>
            </a:stretch>
          </a:blipFill>
        </p:spPr>
        <p:txBody>
          <a:bodyPr/>
          <a:lstStyle/>
          <a:p>
            <a:endParaRPr lang="en-US"/>
          </a:p>
        </p:txBody>
      </p:sp>
      <p:grpSp>
        <p:nvGrpSpPr>
          <p:cNvPr id="8" name="Group 8"/>
          <p:cNvGrpSpPr/>
          <p:nvPr/>
        </p:nvGrpSpPr>
        <p:grpSpPr>
          <a:xfrm>
            <a:off x="894970" y="3143358"/>
            <a:ext cx="10857265" cy="2201945"/>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0" name="TextBox 10"/>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307833" y="3522816"/>
            <a:ext cx="1306762" cy="1326050"/>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21421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grpSp>
        <p:nvGrpSpPr>
          <p:cNvPr id="13" name="Group 13"/>
          <p:cNvGrpSpPr/>
          <p:nvPr/>
        </p:nvGrpSpPr>
        <p:grpSpPr>
          <a:xfrm>
            <a:off x="894970" y="5524500"/>
            <a:ext cx="10857265" cy="2201945"/>
            <a:chOff x="0" y="0"/>
            <a:chExt cx="3682024" cy="746746"/>
          </a:xfrm>
        </p:grpSpPr>
        <p:sp>
          <p:nvSpPr>
            <p:cNvPr id="14" name="Freeform 14"/>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5" name="TextBox 15"/>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6" name="Freeform 16"/>
          <p:cNvSpPr/>
          <p:nvPr/>
        </p:nvSpPr>
        <p:spPr>
          <a:xfrm>
            <a:off x="1307833" y="5751539"/>
            <a:ext cx="1309933" cy="1331725"/>
          </a:xfrm>
          <a:custGeom>
            <a:avLst/>
            <a:gdLst/>
            <a:ahLst/>
            <a:cxnLst/>
            <a:rect l="l" t="t" r="r" b="b"/>
            <a:pathLst>
              <a:path w="1159455" h="1178744">
                <a:moveTo>
                  <a:pt x="0" y="0"/>
                </a:moveTo>
                <a:lnTo>
                  <a:pt x="1159455" y="0"/>
                </a:lnTo>
                <a:lnTo>
                  <a:pt x="1159455" y="1178744"/>
                </a:lnTo>
                <a:lnTo>
                  <a:pt x="0" y="11787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TextBox 17"/>
          <p:cNvSpPr txBox="1"/>
          <p:nvPr/>
        </p:nvSpPr>
        <p:spPr>
          <a:xfrm>
            <a:off x="1353155" y="888605"/>
            <a:ext cx="9262709" cy="1525354"/>
          </a:xfrm>
          <a:prstGeom prst="rect">
            <a:avLst/>
          </a:prstGeom>
        </p:spPr>
        <p:txBody>
          <a:bodyPr wrap="square" lIns="0" tIns="0" rIns="0" bIns="0" rtlCol="0" anchor="t">
            <a:spAutoFit/>
          </a:bodyPr>
          <a:lstStyle/>
          <a:p>
            <a:pPr algn="l">
              <a:lnSpc>
                <a:spcPts val="13774"/>
              </a:lnSpc>
            </a:pPr>
            <a:r>
              <a:rPr lang="en-US" sz="6600" spc="978">
                <a:solidFill>
                  <a:srgbClr val="231F20"/>
                </a:solidFill>
                <a:latin typeface="Oswald Bold"/>
              </a:rPr>
              <a:t>ABOUT THE PROJECT</a:t>
            </a:r>
          </a:p>
        </p:txBody>
      </p:sp>
      <p:sp>
        <p:nvSpPr>
          <p:cNvPr id="18" name="TextBox 18"/>
          <p:cNvSpPr txBox="1"/>
          <p:nvPr/>
        </p:nvSpPr>
        <p:spPr>
          <a:xfrm>
            <a:off x="2913010" y="3420755"/>
            <a:ext cx="8576626" cy="1578702"/>
          </a:xfrm>
          <a:prstGeom prst="rect">
            <a:avLst/>
          </a:prstGeom>
        </p:spPr>
        <p:txBody>
          <a:bodyPr wrap="square" lIns="0" tIns="0" rIns="0" bIns="0" rtlCol="0" anchor="t">
            <a:spAutoFit/>
          </a:bodyPr>
          <a:lstStyle/>
          <a:p>
            <a:pPr marL="0" lvl="0" indent="0" algn="l">
              <a:lnSpc>
                <a:spcPts val="3050"/>
              </a:lnSpc>
              <a:spcBef>
                <a:spcPct val="0"/>
              </a:spcBef>
            </a:pPr>
            <a:r>
              <a:rPr lang="en-US" sz="2400" spc="216">
                <a:solidFill>
                  <a:srgbClr val="231F20"/>
                </a:solidFill>
                <a:latin typeface="DM Sans"/>
              </a:rPr>
              <a:t>The goal is to create a digital version of the traditional game Connect Four. The game should be allowing for two-player and turn-based matches.</a:t>
            </a:r>
          </a:p>
        </p:txBody>
      </p:sp>
      <p:sp>
        <p:nvSpPr>
          <p:cNvPr id="19" name="TextBox 19"/>
          <p:cNvSpPr txBox="1"/>
          <p:nvPr/>
        </p:nvSpPr>
        <p:spPr>
          <a:xfrm>
            <a:off x="2983261" y="5806064"/>
            <a:ext cx="8057819" cy="1571777"/>
          </a:xfrm>
          <a:prstGeom prst="rect">
            <a:avLst/>
          </a:prstGeom>
        </p:spPr>
        <p:txBody>
          <a:bodyPr wrap="square" lIns="0" tIns="0" rIns="0" bIns="0" rtlCol="0" anchor="t">
            <a:spAutoFit/>
          </a:bodyPr>
          <a:lstStyle/>
          <a:p>
            <a:pPr marL="342900" lvl="0" indent="-342900" algn="l">
              <a:lnSpc>
                <a:spcPts val="3050"/>
              </a:lnSpc>
              <a:spcBef>
                <a:spcPct val="0"/>
              </a:spcBef>
              <a:buFont typeface="Arial" panose="020B0604020202020204" pitchFamily="34" charset="0"/>
              <a:buChar char="•"/>
            </a:pPr>
            <a:r>
              <a:rPr lang="en-US" sz="2400" spc="216">
                <a:solidFill>
                  <a:srgbClr val="231F20"/>
                </a:solidFill>
                <a:latin typeface="DM Sans"/>
              </a:rPr>
              <a:t>Responsive game play</a:t>
            </a:r>
          </a:p>
          <a:p>
            <a:pPr marL="342900" lvl="0" indent="-342900" algn="l">
              <a:lnSpc>
                <a:spcPts val="3050"/>
              </a:lnSpc>
              <a:spcBef>
                <a:spcPct val="0"/>
              </a:spcBef>
              <a:buFont typeface="Arial" panose="020B0604020202020204" pitchFamily="34" charset="0"/>
              <a:buChar char="•"/>
            </a:pPr>
            <a:r>
              <a:rPr lang="en-US" sz="2400" spc="216">
                <a:solidFill>
                  <a:srgbClr val="231F20"/>
                </a:solidFill>
                <a:latin typeface="DM Sans"/>
              </a:rPr>
              <a:t>Simple design</a:t>
            </a:r>
          </a:p>
          <a:p>
            <a:pPr marL="342900" lvl="0" indent="-342900" algn="l">
              <a:lnSpc>
                <a:spcPts val="3050"/>
              </a:lnSpc>
              <a:spcBef>
                <a:spcPct val="0"/>
              </a:spcBef>
              <a:buFont typeface="Arial" panose="020B0604020202020204" pitchFamily="34" charset="0"/>
              <a:buChar char="•"/>
            </a:pPr>
            <a:r>
              <a:rPr lang="en-US" sz="2400" spc="216">
                <a:solidFill>
                  <a:srgbClr val="231F20"/>
                </a:solidFill>
                <a:latin typeface="DM Sans"/>
              </a:rPr>
              <a:t>Classic connect 4 game play</a:t>
            </a:r>
          </a:p>
          <a:p>
            <a:pPr marL="342900" lvl="0" indent="-342900" algn="l">
              <a:lnSpc>
                <a:spcPts val="3050"/>
              </a:lnSpc>
              <a:spcBef>
                <a:spcPct val="0"/>
              </a:spcBef>
              <a:buFont typeface="Arial" panose="020B0604020202020204" pitchFamily="34" charset="0"/>
              <a:buChar char="•"/>
            </a:pPr>
            <a:endParaRPr lang="en-US" sz="2400" spc="216">
              <a:solidFill>
                <a:srgbClr val="231F20"/>
              </a:solidFill>
              <a:latin typeface="DM Sans"/>
            </a:endParaRPr>
          </a:p>
        </p:txBody>
      </p:sp>
      <p:sp>
        <p:nvSpPr>
          <p:cNvPr id="20" name="Freeform 2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10" name="Group 10"/>
          <p:cNvGrpSpPr/>
          <p:nvPr/>
        </p:nvGrpSpPr>
        <p:grpSpPr>
          <a:xfrm>
            <a:off x="4007175" y="2100612"/>
            <a:ext cx="3765225" cy="881135"/>
            <a:chOff x="0" y="0"/>
            <a:chExt cx="914964" cy="17059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12" name="TextBox 12"/>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ea typeface="DM Sans Bold"/>
                </a:rPr>
                <a:t>Functional</a:t>
              </a:r>
            </a:p>
          </p:txBody>
        </p:sp>
      </p:grpSp>
      <p:sp>
        <p:nvSpPr>
          <p:cNvPr id="13" name="TextBox 13"/>
          <p:cNvSpPr txBox="1"/>
          <p:nvPr/>
        </p:nvSpPr>
        <p:spPr>
          <a:xfrm>
            <a:off x="3179317" y="420158"/>
            <a:ext cx="11552977" cy="1166783"/>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rPr>
              <a:t>Software Requirements</a:t>
            </a:r>
          </a:p>
        </p:txBody>
      </p:sp>
      <p:sp>
        <p:nvSpPr>
          <p:cNvPr id="14" name="TextBox 14"/>
          <p:cNvSpPr txBox="1"/>
          <p:nvPr/>
        </p:nvSpPr>
        <p:spPr>
          <a:xfrm>
            <a:off x="3688871" y="3219939"/>
            <a:ext cx="4336613" cy="3790012"/>
          </a:xfrm>
          <a:prstGeom prst="rect">
            <a:avLst/>
          </a:prstGeom>
        </p:spPr>
        <p:txBody>
          <a:bodyPr wrap="square" lIns="0" tIns="0" rIns="0" bIns="0" rtlCol="0" anchor="t">
            <a:spAutoFit/>
          </a:bodyPr>
          <a:lstStyle/>
          <a:p>
            <a:pPr marL="914400" indent="-457200" rtl="0" fontAlgn="base">
              <a:spcBef>
                <a:spcPts val="0"/>
              </a:spcBef>
              <a:spcAft>
                <a:spcPts val="0"/>
              </a:spcAft>
              <a:buFont typeface="Arial" panose="020B0604020202020204" pitchFamily="34" charset="0"/>
              <a:buChar char="•"/>
            </a:pPr>
            <a:r>
              <a:rPr lang="en-US" sz="3200" b="0" i="0" u="none" strike="noStrike">
                <a:solidFill>
                  <a:srgbClr val="000000"/>
                </a:solidFill>
                <a:effectLst/>
                <a:latin typeface="DM Sans" pitchFamily="2" charset="0"/>
              </a:rPr>
              <a:t>Game board</a:t>
            </a:r>
          </a:p>
          <a:p>
            <a:pPr marL="914400" indent="-457200" rtl="0" fontAlgn="base">
              <a:spcBef>
                <a:spcPts val="0"/>
              </a:spcBef>
              <a:spcAft>
                <a:spcPts val="0"/>
              </a:spcAft>
              <a:buFont typeface="Arial" panose="020B0604020202020204" pitchFamily="34" charset="0"/>
              <a:buChar char="•"/>
            </a:pPr>
            <a:r>
              <a:rPr lang="en-US" sz="3200" b="0" i="0" u="none" strike="noStrike">
                <a:solidFill>
                  <a:srgbClr val="000000"/>
                </a:solidFill>
                <a:effectLst/>
                <a:latin typeface="DM Sans" pitchFamily="2" charset="0"/>
              </a:rPr>
              <a:t>Player pieces</a:t>
            </a:r>
          </a:p>
          <a:p>
            <a:pPr marL="914400" indent="-457200" rtl="0" fontAlgn="base">
              <a:spcBef>
                <a:spcPts val="0"/>
              </a:spcBef>
              <a:spcAft>
                <a:spcPts val="0"/>
              </a:spcAft>
              <a:buFont typeface="Arial" panose="020B0604020202020204" pitchFamily="34" charset="0"/>
              <a:buChar char="•"/>
            </a:pPr>
            <a:r>
              <a:rPr lang="en-US" sz="3200" b="0" i="0" u="none" strike="noStrike">
                <a:solidFill>
                  <a:srgbClr val="000000"/>
                </a:solidFill>
                <a:effectLst/>
                <a:latin typeface="DM Sans" pitchFamily="2" charset="0"/>
              </a:rPr>
              <a:t>Turn mechanism</a:t>
            </a:r>
          </a:p>
          <a:p>
            <a:pPr marL="914400" indent="-457200" rtl="0" fontAlgn="base">
              <a:spcBef>
                <a:spcPts val="0"/>
              </a:spcBef>
              <a:spcAft>
                <a:spcPts val="0"/>
              </a:spcAft>
              <a:buFont typeface="Arial" panose="020B0604020202020204" pitchFamily="34" charset="0"/>
              <a:buChar char="•"/>
            </a:pPr>
            <a:r>
              <a:rPr lang="en-US" sz="3200" b="0" i="0" u="none" strike="noStrike">
                <a:solidFill>
                  <a:srgbClr val="000000"/>
                </a:solidFill>
                <a:effectLst/>
                <a:latin typeface="DM Sans" pitchFamily="2" charset="0"/>
              </a:rPr>
              <a:t>Input</a:t>
            </a:r>
          </a:p>
          <a:p>
            <a:pPr marL="914400" indent="-457200" rtl="0" fontAlgn="base">
              <a:spcBef>
                <a:spcPts val="0"/>
              </a:spcBef>
              <a:spcAft>
                <a:spcPts val="0"/>
              </a:spcAft>
              <a:buFont typeface="Arial" panose="020B0604020202020204" pitchFamily="34" charset="0"/>
              <a:buChar char="•"/>
            </a:pPr>
            <a:r>
              <a:rPr lang="en-US" sz="3200" b="0" i="0" u="none" strike="noStrike">
                <a:solidFill>
                  <a:srgbClr val="000000"/>
                </a:solidFill>
                <a:effectLst/>
                <a:latin typeface="DM Sans" pitchFamily="2" charset="0"/>
              </a:rPr>
              <a:t>Game conditions </a:t>
            </a:r>
          </a:p>
          <a:p>
            <a:pPr marL="914400" indent="-457200" rtl="0" fontAlgn="base">
              <a:spcBef>
                <a:spcPts val="0"/>
              </a:spcBef>
              <a:spcAft>
                <a:spcPts val="0"/>
              </a:spcAft>
              <a:buFont typeface="Arial" panose="020B0604020202020204" pitchFamily="34" charset="0"/>
              <a:buChar char="•"/>
            </a:pPr>
            <a:r>
              <a:rPr lang="en-US" sz="3200" b="0" i="0" u="none" strike="noStrike">
                <a:solidFill>
                  <a:srgbClr val="000000"/>
                </a:solidFill>
                <a:effectLst/>
                <a:latin typeface="DM Sans" pitchFamily="2" charset="0"/>
              </a:rPr>
              <a:t>Visual feedback</a:t>
            </a:r>
          </a:p>
          <a:p>
            <a:pPr marL="914400" indent="-457200" rtl="0" fontAlgn="base">
              <a:spcBef>
                <a:spcPts val="0"/>
              </a:spcBef>
              <a:spcAft>
                <a:spcPts val="0"/>
              </a:spcAft>
              <a:buFont typeface="Arial" panose="020B0604020202020204" pitchFamily="34" charset="0"/>
              <a:buChar char="•"/>
            </a:pPr>
            <a:r>
              <a:rPr lang="en-US" sz="3200" b="0" i="0" u="none" strike="noStrike">
                <a:solidFill>
                  <a:srgbClr val="000000"/>
                </a:solidFill>
                <a:effectLst/>
                <a:latin typeface="DM Sans" pitchFamily="2" charset="0"/>
              </a:rPr>
              <a:t>Game restart</a:t>
            </a:r>
            <a:endParaRPr lang="en-US" sz="3200" spc="197">
              <a:solidFill>
                <a:srgbClr val="231F20"/>
              </a:solidFill>
              <a:latin typeface="DM Sans" pitchFamily="2" charset="0"/>
            </a:endParaRPr>
          </a:p>
          <a:p>
            <a:pPr marL="0" lvl="0" indent="0" algn="ctr">
              <a:lnSpc>
                <a:spcPts val="2774"/>
              </a:lnSpc>
              <a:spcBef>
                <a:spcPct val="0"/>
              </a:spcBef>
            </a:pPr>
            <a:endParaRPr lang="en-US" sz="2010" spc="197">
              <a:solidFill>
                <a:srgbClr val="231F20"/>
              </a:solidFill>
              <a:latin typeface="DM Sans"/>
            </a:endParaRPr>
          </a:p>
        </p:txBody>
      </p:sp>
      <p:grpSp>
        <p:nvGrpSpPr>
          <p:cNvPr id="19" name="Group 19"/>
          <p:cNvGrpSpPr/>
          <p:nvPr/>
        </p:nvGrpSpPr>
        <p:grpSpPr>
          <a:xfrm>
            <a:off x="10647082" y="2101966"/>
            <a:ext cx="4023270" cy="864710"/>
            <a:chOff x="0" y="0"/>
            <a:chExt cx="914964" cy="170593"/>
          </a:xfrm>
        </p:grpSpPr>
        <p:sp>
          <p:nvSpPr>
            <p:cNvPr id="20" name="Freeform 20"/>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21" name="TextBox 21"/>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ea typeface="DM Sans Bold"/>
                </a:rPr>
                <a:t>Non-Functional</a:t>
              </a:r>
            </a:p>
          </p:txBody>
        </p:sp>
      </p:grpSp>
      <p:sp>
        <p:nvSpPr>
          <p:cNvPr id="22" name="TextBox 22"/>
          <p:cNvSpPr txBox="1"/>
          <p:nvPr/>
        </p:nvSpPr>
        <p:spPr>
          <a:xfrm>
            <a:off x="10765573" y="3219939"/>
            <a:ext cx="3833556" cy="1420132"/>
          </a:xfrm>
          <a:prstGeom prst="rect">
            <a:avLst/>
          </a:prstGeom>
        </p:spPr>
        <p:txBody>
          <a:bodyPr wrap="square" lIns="0" tIns="0" rIns="0" bIns="0" rtlCol="0" anchor="t">
            <a:spAutoFit/>
          </a:bodyPr>
          <a:lstStyle/>
          <a:p>
            <a:pPr marL="457200" lvl="0" indent="-457200" algn="ctr">
              <a:lnSpc>
                <a:spcPts val="2774"/>
              </a:lnSpc>
              <a:spcBef>
                <a:spcPct val="0"/>
              </a:spcBef>
              <a:buFont typeface="Arial" panose="020B0604020202020204" pitchFamily="34" charset="0"/>
              <a:buChar char="•"/>
            </a:pPr>
            <a:r>
              <a:rPr lang="en-US" sz="3200" b="0" i="0" u="none" strike="noStrike">
                <a:solidFill>
                  <a:srgbClr val="000000"/>
                </a:solidFill>
                <a:effectLst/>
                <a:latin typeface="DM Sans" pitchFamily="2" charset="0"/>
                <a:ea typeface="ADLaM Display" panose="020F0502020204030204" pitchFamily="2" charset="0"/>
                <a:cs typeface="Arial" panose="020B0604020202020204" pitchFamily="34" charset="0"/>
              </a:rPr>
              <a:t>User-friendly UI</a:t>
            </a:r>
          </a:p>
          <a:p>
            <a:pPr marL="0" lvl="0" indent="0" algn="ctr">
              <a:lnSpc>
                <a:spcPts val="2774"/>
              </a:lnSpc>
              <a:spcBef>
                <a:spcPct val="0"/>
              </a:spcBef>
            </a:pPr>
            <a:endParaRPr lang="en-US" sz="3200" b="0" i="0" u="none" strike="noStrike" spc="197">
              <a:solidFill>
                <a:srgbClr val="231F20"/>
              </a:solidFill>
              <a:effectLst/>
              <a:latin typeface="DM Sans" pitchFamily="2" charset="0"/>
              <a:ea typeface="ADLaM Display" panose="020F0502020204030204" pitchFamily="2" charset="0"/>
              <a:cs typeface="Arial" panose="020B0604020202020204" pitchFamily="34" charset="0"/>
            </a:endParaRPr>
          </a:p>
          <a:p>
            <a:pPr marL="457200" lvl="0" indent="-457200" algn="ctr">
              <a:lnSpc>
                <a:spcPts val="2774"/>
              </a:lnSpc>
              <a:spcBef>
                <a:spcPct val="0"/>
              </a:spcBef>
              <a:buFont typeface="Arial" panose="020B0604020202020204" pitchFamily="34" charset="0"/>
              <a:buChar char="•"/>
            </a:pPr>
            <a:r>
              <a:rPr lang="en-US" sz="3200" spc="197">
                <a:solidFill>
                  <a:srgbClr val="231F20"/>
                </a:solidFill>
                <a:latin typeface="DM Sans"/>
              </a:rPr>
              <a:t>Clarity</a:t>
            </a:r>
          </a:p>
          <a:p>
            <a:pPr marL="0" lvl="0" indent="0" algn="ctr">
              <a:lnSpc>
                <a:spcPts val="2774"/>
              </a:lnSpc>
              <a:spcBef>
                <a:spcPct val="0"/>
              </a:spcBef>
            </a:pPr>
            <a:endParaRPr lang="en-US" sz="2010" spc="197">
              <a:solidFill>
                <a:srgbClr val="231F20"/>
              </a:solidFill>
              <a:latin typeface="DM Sans"/>
            </a:endParaRPr>
          </a:p>
        </p:txBody>
      </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4" name="Freeform 24"/>
          <p:cNvSpPr/>
          <p:nvPr/>
        </p:nvSpPr>
        <p:spPr>
          <a:xfrm rot="-4176364">
            <a:off x="-4045650" y="6524666"/>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57706"/>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29" name="Group 21">
            <a:extLst>
              <a:ext uri="{FF2B5EF4-FFF2-40B4-BE49-F238E27FC236}">
                <a16:creationId xmlns:a16="http://schemas.microsoft.com/office/drawing/2014/main" id="{BFF87AF7-5AB7-0688-950F-2AE9A23CC6C3}"/>
              </a:ext>
            </a:extLst>
          </p:cNvPr>
          <p:cNvGrpSpPr/>
          <p:nvPr/>
        </p:nvGrpSpPr>
        <p:grpSpPr>
          <a:xfrm>
            <a:off x="9784080" y="2647341"/>
            <a:ext cx="4953000" cy="6705600"/>
            <a:chOff x="0" y="-19050"/>
            <a:chExt cx="1744696" cy="561340"/>
          </a:xfrm>
        </p:grpSpPr>
        <p:sp>
          <p:nvSpPr>
            <p:cNvPr id="30" name="Freeform 22">
              <a:extLst>
                <a:ext uri="{FF2B5EF4-FFF2-40B4-BE49-F238E27FC236}">
                  <a16:creationId xmlns:a16="http://schemas.microsoft.com/office/drawing/2014/main" id="{CD74C963-259A-06C6-94F6-68556A5CDE6A}"/>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31" name="TextBox 23">
              <a:extLst>
                <a:ext uri="{FF2B5EF4-FFF2-40B4-BE49-F238E27FC236}">
                  <a16:creationId xmlns:a16="http://schemas.microsoft.com/office/drawing/2014/main" id="{73D3CFD4-0FA0-CFD1-53B6-7D9B764A0964}"/>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grpSp>
        <p:nvGrpSpPr>
          <p:cNvPr id="3" name="Group 3"/>
          <p:cNvGrpSpPr/>
          <p:nvPr/>
        </p:nvGrpSpPr>
        <p:grpSpPr>
          <a:xfrm>
            <a:off x="0" y="-725679"/>
            <a:ext cx="18288000" cy="2563620"/>
            <a:chOff x="0" y="-19050"/>
            <a:chExt cx="4816593" cy="83185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317202" y="-6171226"/>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2667000" y="-5233392"/>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TextBox 12"/>
          <p:cNvSpPr txBox="1"/>
          <p:nvPr/>
        </p:nvSpPr>
        <p:spPr>
          <a:xfrm>
            <a:off x="3690980" y="104333"/>
            <a:ext cx="10906040" cy="1349947"/>
          </a:xfrm>
          <a:prstGeom prst="rect">
            <a:avLst/>
          </a:prstGeom>
        </p:spPr>
        <p:txBody>
          <a:bodyPr lIns="0" tIns="0" rIns="0" bIns="0" rtlCol="0" anchor="t">
            <a:spAutoFit/>
          </a:bodyPr>
          <a:lstStyle/>
          <a:p>
            <a:pPr algn="ctr">
              <a:lnSpc>
                <a:spcPts val="11082"/>
              </a:lnSpc>
            </a:pPr>
            <a:r>
              <a:rPr lang="en-US" sz="8030" spc="786">
                <a:solidFill>
                  <a:srgbClr val="FFFFFF"/>
                </a:solidFill>
                <a:latin typeface="Oswald Bold"/>
              </a:rPr>
              <a:t>Design Choice</a:t>
            </a:r>
          </a:p>
        </p:txBody>
      </p:sp>
      <p:grpSp>
        <p:nvGrpSpPr>
          <p:cNvPr id="21" name="Group 21"/>
          <p:cNvGrpSpPr/>
          <p:nvPr/>
        </p:nvGrpSpPr>
        <p:grpSpPr>
          <a:xfrm>
            <a:off x="1104635" y="2647341"/>
            <a:ext cx="4953000" cy="6705600"/>
            <a:chOff x="0" y="-19050"/>
            <a:chExt cx="1744696" cy="561340"/>
          </a:xfrm>
        </p:grpSpPr>
        <p:sp>
          <p:nvSpPr>
            <p:cNvPr id="22" name="Freeform 2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23" name="TextBox 23"/>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4" name="TextBox 24"/>
          <p:cNvSpPr txBox="1"/>
          <p:nvPr/>
        </p:nvSpPr>
        <p:spPr>
          <a:xfrm>
            <a:off x="1107133" y="3122436"/>
            <a:ext cx="4950502" cy="5253746"/>
          </a:xfrm>
          <a:prstGeom prst="rect">
            <a:avLst/>
          </a:prstGeom>
        </p:spPr>
        <p:txBody>
          <a:bodyPr wrap="square" lIns="0" tIns="0" rIns="0" bIns="0" rtlCol="0" anchor="t">
            <a:spAutoFit/>
          </a:bodyPr>
          <a:lstStyle/>
          <a:p>
            <a:pPr marL="427768" lvl="1" indent="-213884" algn="l">
              <a:lnSpc>
                <a:spcPts val="2734"/>
              </a:lnSpc>
              <a:buFont typeface="Arial"/>
              <a:buChar char="•"/>
            </a:pPr>
            <a:r>
              <a:rPr lang="en-US" sz="4000" spc="194">
                <a:solidFill>
                  <a:srgbClr val="231F20"/>
                </a:solidFill>
                <a:latin typeface="DM Sans"/>
              </a:rPr>
              <a:t>UI</a:t>
            </a:r>
          </a:p>
          <a:p>
            <a:pPr marL="427768" lvl="1" indent="-213884" algn="l">
              <a:lnSpc>
                <a:spcPts val="2734"/>
              </a:lnSpc>
              <a:buFont typeface="Arial"/>
              <a:buChar char="•"/>
            </a:pPr>
            <a:endParaRPr lang="en-US" sz="4000" spc="194">
              <a:solidFill>
                <a:srgbClr val="231F20"/>
              </a:solidFill>
              <a:latin typeface="DM Sans"/>
            </a:endParaRPr>
          </a:p>
          <a:p>
            <a:pPr marL="427768" lvl="1" indent="-213884" algn="l">
              <a:lnSpc>
                <a:spcPts val="2734"/>
              </a:lnSpc>
              <a:buFont typeface="Arial"/>
              <a:buChar char="•"/>
            </a:pPr>
            <a:r>
              <a:rPr lang="en-US" sz="4000" spc="194">
                <a:solidFill>
                  <a:srgbClr val="231F20"/>
                </a:solidFill>
                <a:latin typeface="DM Sans"/>
              </a:rPr>
              <a:t>Game condition</a:t>
            </a:r>
          </a:p>
          <a:p>
            <a:pPr marL="427768" lvl="1" indent="-213884" algn="l">
              <a:lnSpc>
                <a:spcPts val="2734"/>
              </a:lnSpc>
              <a:buFont typeface="Arial"/>
              <a:buChar char="•"/>
            </a:pPr>
            <a:endParaRPr lang="en-US" sz="4000" spc="194">
              <a:solidFill>
                <a:srgbClr val="231F20"/>
              </a:solidFill>
              <a:latin typeface="DM Sans"/>
            </a:endParaRPr>
          </a:p>
          <a:p>
            <a:pPr marL="427768" lvl="1" indent="-213884" algn="l">
              <a:lnSpc>
                <a:spcPts val="2734"/>
              </a:lnSpc>
              <a:buFont typeface="Arial"/>
              <a:buChar char="•"/>
            </a:pPr>
            <a:r>
              <a:rPr lang="en-US" sz="4000" spc="194">
                <a:solidFill>
                  <a:srgbClr val="231F20"/>
                </a:solidFill>
                <a:latin typeface="DM Sans"/>
              </a:rPr>
              <a:t>Utility</a:t>
            </a:r>
          </a:p>
          <a:p>
            <a:pPr marL="427768" lvl="1" indent="-213884" algn="l">
              <a:lnSpc>
                <a:spcPts val="2734"/>
              </a:lnSpc>
              <a:buFont typeface="Arial"/>
              <a:buChar char="•"/>
            </a:pPr>
            <a:endParaRPr lang="en-US" sz="4000" spc="194">
              <a:solidFill>
                <a:srgbClr val="231F20"/>
              </a:solidFill>
              <a:latin typeface="DM Sans"/>
            </a:endParaRPr>
          </a:p>
          <a:p>
            <a:pPr marL="427768" lvl="1" indent="-213884" algn="l">
              <a:lnSpc>
                <a:spcPts val="2734"/>
              </a:lnSpc>
              <a:buFont typeface="Arial"/>
              <a:buChar char="•"/>
            </a:pPr>
            <a:r>
              <a:rPr lang="en-US" sz="4000" spc="194">
                <a:solidFill>
                  <a:srgbClr val="231F20"/>
                </a:solidFill>
                <a:latin typeface="DM Sans"/>
              </a:rPr>
              <a:t>Board</a:t>
            </a:r>
          </a:p>
          <a:p>
            <a:pPr marL="427768" lvl="1" indent="-213884" algn="l">
              <a:lnSpc>
                <a:spcPts val="2734"/>
              </a:lnSpc>
              <a:buFont typeface="Arial"/>
              <a:buChar char="•"/>
            </a:pPr>
            <a:endParaRPr lang="en-US" sz="4000" spc="194">
              <a:solidFill>
                <a:srgbClr val="231F20"/>
              </a:solidFill>
              <a:latin typeface="DM Sans"/>
            </a:endParaRPr>
          </a:p>
          <a:p>
            <a:pPr marL="427768" lvl="1" indent="-213884" algn="l">
              <a:lnSpc>
                <a:spcPts val="2734"/>
              </a:lnSpc>
              <a:buFont typeface="Arial"/>
              <a:buChar char="•"/>
            </a:pPr>
            <a:r>
              <a:rPr lang="en-US" sz="4000" spc="194">
                <a:solidFill>
                  <a:srgbClr val="231F20"/>
                </a:solidFill>
                <a:latin typeface="DM Sans"/>
              </a:rPr>
              <a:t>Pieces</a:t>
            </a:r>
          </a:p>
          <a:p>
            <a:pPr marL="427768" lvl="1" indent="-213884" algn="l">
              <a:lnSpc>
                <a:spcPts val="2734"/>
              </a:lnSpc>
              <a:buFont typeface="Arial"/>
              <a:buChar char="•"/>
            </a:pPr>
            <a:endParaRPr lang="en-US" sz="4000" spc="194">
              <a:solidFill>
                <a:srgbClr val="231F20"/>
              </a:solidFill>
              <a:latin typeface="DM Sans"/>
            </a:endParaRPr>
          </a:p>
          <a:p>
            <a:pPr marL="427768" lvl="1" indent="-213884" algn="l">
              <a:lnSpc>
                <a:spcPts val="2734"/>
              </a:lnSpc>
              <a:buFont typeface="Arial"/>
              <a:buChar char="•"/>
            </a:pPr>
            <a:r>
              <a:rPr lang="en-US" sz="4000" spc="194">
                <a:solidFill>
                  <a:srgbClr val="231F20"/>
                </a:solidFill>
                <a:latin typeface="DM Sans"/>
              </a:rPr>
              <a:t>Rendering</a:t>
            </a:r>
          </a:p>
          <a:p>
            <a:pPr marL="427768" lvl="1" indent="-213884" algn="l">
              <a:lnSpc>
                <a:spcPts val="2734"/>
              </a:lnSpc>
              <a:buFont typeface="Arial"/>
              <a:buChar char="•"/>
            </a:pPr>
            <a:endParaRPr lang="en-US" sz="4000" spc="194">
              <a:solidFill>
                <a:srgbClr val="231F20"/>
              </a:solidFill>
              <a:latin typeface="DM Sans"/>
            </a:endParaRPr>
          </a:p>
          <a:p>
            <a:pPr marL="427768" lvl="1" indent="-213884" algn="l">
              <a:lnSpc>
                <a:spcPts val="2734"/>
              </a:lnSpc>
              <a:buFont typeface="Arial"/>
              <a:buChar char="•"/>
            </a:pPr>
            <a:r>
              <a:rPr lang="en-US" sz="4000" spc="194">
                <a:solidFill>
                  <a:srgbClr val="231F20"/>
                </a:solidFill>
                <a:latin typeface="DM Sans"/>
              </a:rPr>
              <a:t>Turn</a:t>
            </a:r>
          </a:p>
          <a:p>
            <a:pPr marL="213884" lvl="1" algn="l">
              <a:lnSpc>
                <a:spcPts val="2734"/>
              </a:lnSpc>
            </a:pPr>
            <a:endParaRPr lang="en-US" sz="4000" spc="194">
              <a:solidFill>
                <a:srgbClr val="231F20"/>
              </a:solidFill>
              <a:latin typeface="DM Sans"/>
            </a:endParaRPr>
          </a:p>
          <a:p>
            <a:pPr marL="427768" lvl="1" indent="-213884" algn="l">
              <a:lnSpc>
                <a:spcPts val="2734"/>
              </a:lnSpc>
              <a:buFont typeface="Arial"/>
              <a:buChar char="•"/>
            </a:pPr>
            <a:r>
              <a:rPr lang="en-US" sz="4000" spc="194">
                <a:solidFill>
                  <a:srgbClr val="231F20"/>
                </a:solidFill>
                <a:latin typeface="DM Sans"/>
              </a:rPr>
              <a:t>Game result</a:t>
            </a:r>
          </a:p>
        </p:txBody>
      </p:sp>
      <p:sp>
        <p:nvSpPr>
          <p:cNvPr id="28" name="TextBox 24">
            <a:extLst>
              <a:ext uri="{FF2B5EF4-FFF2-40B4-BE49-F238E27FC236}">
                <a16:creationId xmlns:a16="http://schemas.microsoft.com/office/drawing/2014/main" id="{C1D5ABEF-8A3E-BB1E-53E7-5700EEAAA0FE}"/>
              </a:ext>
            </a:extLst>
          </p:cNvPr>
          <p:cNvSpPr txBox="1"/>
          <p:nvPr/>
        </p:nvSpPr>
        <p:spPr>
          <a:xfrm>
            <a:off x="9784080" y="3288032"/>
            <a:ext cx="4950502" cy="4171014"/>
          </a:xfrm>
          <a:prstGeom prst="rect">
            <a:avLst/>
          </a:prstGeom>
        </p:spPr>
        <p:txBody>
          <a:bodyPr wrap="square" lIns="0" tIns="0" rIns="0" bIns="0" rtlCol="0" anchor="t">
            <a:spAutoFit/>
          </a:bodyPr>
          <a:lstStyle/>
          <a:p>
            <a:pPr marL="427768" lvl="1" indent="-213884" algn="l">
              <a:lnSpc>
                <a:spcPts val="2734"/>
              </a:lnSpc>
              <a:buFont typeface="Arial"/>
              <a:buChar char="•"/>
            </a:pPr>
            <a:r>
              <a:rPr lang="en-US" sz="4000" spc="194">
                <a:solidFill>
                  <a:srgbClr val="231F20"/>
                </a:solidFill>
                <a:latin typeface="DM Sans"/>
              </a:rPr>
              <a:t>Game</a:t>
            </a:r>
          </a:p>
          <a:p>
            <a:pPr marL="884968" lvl="2" indent="-213884">
              <a:lnSpc>
                <a:spcPts val="2734"/>
              </a:lnSpc>
              <a:buFont typeface="Arial"/>
              <a:buChar char="•"/>
            </a:pPr>
            <a:r>
              <a:rPr lang="en-US" sz="2800" spc="194">
                <a:solidFill>
                  <a:srgbClr val="231F20"/>
                </a:solidFill>
                <a:latin typeface="DM Sans"/>
              </a:rPr>
              <a:t>Win condition</a:t>
            </a:r>
          </a:p>
          <a:p>
            <a:pPr marL="884968" lvl="2" indent="-213884">
              <a:lnSpc>
                <a:spcPts val="2734"/>
              </a:lnSpc>
              <a:buFont typeface="Arial"/>
              <a:buChar char="•"/>
            </a:pPr>
            <a:r>
              <a:rPr lang="en-US" sz="2800" spc="194">
                <a:solidFill>
                  <a:srgbClr val="231F20"/>
                </a:solidFill>
                <a:latin typeface="DM Sans"/>
              </a:rPr>
              <a:t>UI</a:t>
            </a:r>
          </a:p>
          <a:p>
            <a:pPr marL="884968" lvl="2" indent="-213884">
              <a:lnSpc>
                <a:spcPts val="2734"/>
              </a:lnSpc>
              <a:buFont typeface="Arial"/>
              <a:buChar char="•"/>
            </a:pPr>
            <a:r>
              <a:rPr lang="en-US" sz="2800" spc="194">
                <a:solidFill>
                  <a:srgbClr val="231F20"/>
                </a:solidFill>
                <a:latin typeface="DM Sans"/>
              </a:rPr>
              <a:t>Game result</a:t>
            </a:r>
            <a:endParaRPr lang="en-US" sz="4000" spc="194">
              <a:solidFill>
                <a:srgbClr val="231F20"/>
              </a:solidFill>
              <a:latin typeface="DM Sans"/>
            </a:endParaRPr>
          </a:p>
          <a:p>
            <a:pPr marL="427768" lvl="1" indent="-213884" algn="l">
              <a:lnSpc>
                <a:spcPts val="2734"/>
              </a:lnSpc>
              <a:buFont typeface="Arial"/>
              <a:buChar char="•"/>
            </a:pPr>
            <a:endParaRPr lang="en-US" sz="4000" spc="194">
              <a:solidFill>
                <a:srgbClr val="231F20"/>
              </a:solidFill>
              <a:latin typeface="DM Sans"/>
            </a:endParaRPr>
          </a:p>
          <a:p>
            <a:pPr marL="427768" lvl="1" indent="-213884" algn="l">
              <a:lnSpc>
                <a:spcPts val="2734"/>
              </a:lnSpc>
              <a:buFont typeface="Arial"/>
              <a:buChar char="•"/>
            </a:pPr>
            <a:r>
              <a:rPr lang="en-US" sz="4000" spc="194">
                <a:solidFill>
                  <a:srgbClr val="231F20"/>
                </a:solidFill>
                <a:latin typeface="DM Sans"/>
              </a:rPr>
              <a:t>Board</a:t>
            </a:r>
          </a:p>
          <a:p>
            <a:pPr marL="884968" lvl="2" indent="-213884">
              <a:lnSpc>
                <a:spcPts val="2734"/>
              </a:lnSpc>
              <a:buFont typeface="Arial"/>
              <a:buChar char="•"/>
            </a:pPr>
            <a:r>
              <a:rPr lang="en-US" sz="2800" spc="194">
                <a:solidFill>
                  <a:srgbClr val="231F20"/>
                </a:solidFill>
                <a:latin typeface="DM Sans"/>
              </a:rPr>
              <a:t>Turn</a:t>
            </a:r>
          </a:p>
          <a:p>
            <a:pPr marL="884968" lvl="2" indent="-213884">
              <a:lnSpc>
                <a:spcPts val="2734"/>
              </a:lnSpc>
              <a:buFont typeface="Arial"/>
              <a:buChar char="•"/>
            </a:pPr>
            <a:r>
              <a:rPr lang="en-US" sz="2800" spc="194">
                <a:solidFill>
                  <a:srgbClr val="231F20"/>
                </a:solidFill>
                <a:latin typeface="DM Sans"/>
              </a:rPr>
              <a:t>Pieces</a:t>
            </a:r>
          </a:p>
          <a:p>
            <a:pPr marL="427768" lvl="1" indent="-213884" algn="l">
              <a:lnSpc>
                <a:spcPts val="2734"/>
              </a:lnSpc>
              <a:buFont typeface="Arial"/>
              <a:buChar char="•"/>
            </a:pPr>
            <a:endParaRPr lang="en-US" sz="4000" spc="194">
              <a:solidFill>
                <a:srgbClr val="231F20"/>
              </a:solidFill>
              <a:latin typeface="DM Sans"/>
            </a:endParaRPr>
          </a:p>
          <a:p>
            <a:pPr marL="427768" lvl="1" indent="-213884" algn="l">
              <a:lnSpc>
                <a:spcPts val="2734"/>
              </a:lnSpc>
              <a:buFont typeface="Arial"/>
              <a:buChar char="•"/>
            </a:pPr>
            <a:r>
              <a:rPr lang="en-US" sz="4000" spc="194">
                <a:solidFill>
                  <a:srgbClr val="231F20"/>
                </a:solidFill>
                <a:latin typeface="DM Sans"/>
              </a:rPr>
              <a:t>Piece</a:t>
            </a:r>
          </a:p>
          <a:p>
            <a:pPr marL="884968" lvl="2" indent="-213884">
              <a:lnSpc>
                <a:spcPts val="2734"/>
              </a:lnSpc>
              <a:buFont typeface="Arial"/>
              <a:buChar char="•"/>
            </a:pPr>
            <a:r>
              <a:rPr lang="en-US" sz="2800" spc="194">
                <a:solidFill>
                  <a:srgbClr val="231F20"/>
                </a:solidFill>
                <a:latin typeface="DM Sans"/>
              </a:rPr>
              <a:t>Location</a:t>
            </a:r>
          </a:p>
          <a:p>
            <a:pPr marL="884968" lvl="2" indent="-213884">
              <a:lnSpc>
                <a:spcPts val="2734"/>
              </a:lnSpc>
              <a:buFont typeface="Arial"/>
              <a:buChar char="•"/>
            </a:pPr>
            <a:r>
              <a:rPr lang="en-US" sz="2800" spc="194">
                <a:solidFill>
                  <a:srgbClr val="231F20"/>
                </a:solidFill>
                <a:latin typeface="DM Sans"/>
              </a:rPr>
              <a:t>Color</a:t>
            </a:r>
          </a:p>
        </p:txBody>
      </p:sp>
      <p:sp>
        <p:nvSpPr>
          <p:cNvPr id="32" name="TextBox 13">
            <a:extLst>
              <a:ext uri="{FF2B5EF4-FFF2-40B4-BE49-F238E27FC236}">
                <a16:creationId xmlns:a16="http://schemas.microsoft.com/office/drawing/2014/main" id="{5A406E09-8BCA-C7C7-2458-AD5144B3BC32}"/>
              </a:ext>
            </a:extLst>
          </p:cNvPr>
          <p:cNvSpPr txBox="1"/>
          <p:nvPr/>
        </p:nvSpPr>
        <p:spPr>
          <a:xfrm>
            <a:off x="898631" y="1909115"/>
            <a:ext cx="5402845" cy="1131785"/>
          </a:xfrm>
          <a:prstGeom prst="rect">
            <a:avLst/>
          </a:prstGeom>
        </p:spPr>
        <p:txBody>
          <a:bodyPr wrap="square" lIns="0" tIns="0" rIns="0" bIns="0" rtlCol="0" anchor="t">
            <a:spAutoFit/>
          </a:bodyPr>
          <a:lstStyle/>
          <a:p>
            <a:pPr algn="ctr">
              <a:lnSpc>
                <a:spcPts val="9587"/>
              </a:lnSpc>
            </a:pPr>
            <a:r>
              <a:rPr lang="en-US" sz="6947" spc="368">
                <a:solidFill>
                  <a:srgbClr val="231F20"/>
                </a:solidFill>
                <a:latin typeface="Oswald Bold"/>
              </a:rPr>
              <a:t>Modular</a:t>
            </a:r>
          </a:p>
        </p:txBody>
      </p:sp>
      <p:sp>
        <p:nvSpPr>
          <p:cNvPr id="33" name="TextBox 13">
            <a:extLst>
              <a:ext uri="{FF2B5EF4-FFF2-40B4-BE49-F238E27FC236}">
                <a16:creationId xmlns:a16="http://schemas.microsoft.com/office/drawing/2014/main" id="{85E4337B-298E-B7E3-63F9-7565CA16D0E1}"/>
              </a:ext>
            </a:extLst>
          </p:cNvPr>
          <p:cNvSpPr txBox="1"/>
          <p:nvPr/>
        </p:nvSpPr>
        <p:spPr>
          <a:xfrm>
            <a:off x="9562835" y="1909114"/>
            <a:ext cx="5402845" cy="1131785"/>
          </a:xfrm>
          <a:prstGeom prst="rect">
            <a:avLst/>
          </a:prstGeom>
        </p:spPr>
        <p:txBody>
          <a:bodyPr wrap="square" lIns="0" tIns="0" rIns="0" bIns="0" rtlCol="0" anchor="t">
            <a:spAutoFit/>
          </a:bodyPr>
          <a:lstStyle/>
          <a:p>
            <a:pPr algn="ctr">
              <a:lnSpc>
                <a:spcPts val="9587"/>
              </a:lnSpc>
            </a:pPr>
            <a:r>
              <a:rPr lang="en-US" sz="6947" spc="368">
                <a:solidFill>
                  <a:srgbClr val="231F20"/>
                </a:solidFill>
                <a:latin typeface="Oswald Bold"/>
              </a:rPr>
              <a:t>Monolithic </a:t>
            </a:r>
          </a:p>
        </p:txBody>
      </p:sp>
      <p:sp>
        <p:nvSpPr>
          <p:cNvPr id="34" name="TextBox 24">
            <a:extLst>
              <a:ext uri="{FF2B5EF4-FFF2-40B4-BE49-F238E27FC236}">
                <a16:creationId xmlns:a16="http://schemas.microsoft.com/office/drawing/2014/main" id="{70E9ACA7-FCEA-99A0-899B-19E5EF385ABA}"/>
              </a:ext>
            </a:extLst>
          </p:cNvPr>
          <p:cNvSpPr txBox="1"/>
          <p:nvPr/>
        </p:nvSpPr>
        <p:spPr>
          <a:xfrm>
            <a:off x="5854961" y="4522582"/>
            <a:ext cx="3101075" cy="2786019"/>
          </a:xfrm>
          <a:prstGeom prst="rect">
            <a:avLst/>
          </a:prstGeom>
        </p:spPr>
        <p:txBody>
          <a:bodyPr wrap="square" lIns="0" tIns="0" rIns="0" bIns="0" rtlCol="0" anchor="t">
            <a:spAutoFit/>
          </a:bodyPr>
          <a:lstStyle/>
          <a:p>
            <a:pPr marL="427768" lvl="1" indent="-213884" algn="l">
              <a:lnSpc>
                <a:spcPts val="2734"/>
              </a:lnSpc>
              <a:buFont typeface="Arial"/>
              <a:buChar char="•"/>
            </a:pPr>
            <a:r>
              <a:rPr lang="en-US" sz="4000" spc="194">
                <a:solidFill>
                  <a:srgbClr val="00B050"/>
                </a:solidFill>
                <a:latin typeface="DM Sans"/>
              </a:rPr>
              <a:t>Pros</a:t>
            </a:r>
            <a:endParaRPr lang="en-US" sz="2800" spc="194">
              <a:latin typeface="DM Sans"/>
            </a:endParaRPr>
          </a:p>
          <a:p>
            <a:pPr marL="671084" lvl="2">
              <a:lnSpc>
                <a:spcPts val="2734"/>
              </a:lnSpc>
            </a:pPr>
            <a:r>
              <a:rPr lang="en-US" sz="2800" spc="194">
                <a:latin typeface="DM Sans"/>
              </a:rPr>
              <a:t>Scalability</a:t>
            </a:r>
          </a:p>
          <a:p>
            <a:pPr marL="671084" lvl="2">
              <a:lnSpc>
                <a:spcPts val="2734"/>
              </a:lnSpc>
            </a:pPr>
            <a:r>
              <a:rPr lang="en-US" sz="2800" spc="194">
                <a:latin typeface="DM Sans"/>
              </a:rPr>
              <a:t>Reusability</a:t>
            </a:r>
          </a:p>
          <a:p>
            <a:pPr marL="213884" lvl="1" algn="l">
              <a:lnSpc>
                <a:spcPts val="2734"/>
              </a:lnSpc>
            </a:pPr>
            <a:endParaRPr lang="en-US" sz="4000" spc="194">
              <a:solidFill>
                <a:srgbClr val="00B050"/>
              </a:solidFill>
              <a:latin typeface="DM Sans"/>
            </a:endParaRPr>
          </a:p>
          <a:p>
            <a:pPr marL="427768" lvl="1" indent="-213884" algn="l">
              <a:lnSpc>
                <a:spcPts val="2734"/>
              </a:lnSpc>
              <a:buFont typeface="Arial"/>
              <a:buChar char="•"/>
            </a:pPr>
            <a:endParaRPr lang="en-US" sz="4000" spc="194">
              <a:solidFill>
                <a:srgbClr val="00B050"/>
              </a:solidFill>
              <a:latin typeface="DM Sans"/>
            </a:endParaRPr>
          </a:p>
          <a:p>
            <a:pPr marL="427768" lvl="1" indent="-213884" algn="l">
              <a:lnSpc>
                <a:spcPts val="2734"/>
              </a:lnSpc>
              <a:buFont typeface="Arial"/>
              <a:buChar char="•"/>
            </a:pPr>
            <a:r>
              <a:rPr lang="en-US" sz="4000" spc="194">
                <a:solidFill>
                  <a:srgbClr val="FF0000"/>
                </a:solidFill>
                <a:latin typeface="DM Sans"/>
              </a:rPr>
              <a:t>Cons</a:t>
            </a:r>
          </a:p>
          <a:p>
            <a:pPr marL="213884" lvl="1" algn="l">
              <a:lnSpc>
                <a:spcPts val="2734"/>
              </a:lnSpc>
            </a:pPr>
            <a:r>
              <a:rPr lang="en-US" sz="4000" spc="194">
                <a:solidFill>
                  <a:srgbClr val="FF0000"/>
                </a:solidFill>
                <a:latin typeface="DM Sans"/>
              </a:rPr>
              <a:t>	</a:t>
            </a:r>
            <a:r>
              <a:rPr lang="en-US" sz="2800" spc="194">
                <a:latin typeface="DM Sans"/>
              </a:rPr>
              <a:t>Complexity</a:t>
            </a:r>
          </a:p>
          <a:p>
            <a:pPr marL="213884" lvl="1" algn="l">
              <a:lnSpc>
                <a:spcPts val="2734"/>
              </a:lnSpc>
            </a:pPr>
            <a:r>
              <a:rPr lang="en-US" sz="2800" spc="194">
                <a:latin typeface="DM Sans"/>
              </a:rPr>
              <a:t>	Cost</a:t>
            </a:r>
          </a:p>
        </p:txBody>
      </p:sp>
      <p:sp>
        <p:nvSpPr>
          <p:cNvPr id="35" name="TextBox 24">
            <a:extLst>
              <a:ext uri="{FF2B5EF4-FFF2-40B4-BE49-F238E27FC236}">
                <a16:creationId xmlns:a16="http://schemas.microsoft.com/office/drawing/2014/main" id="{C67583D9-00F3-9D91-C0C5-8B354C1352DA}"/>
              </a:ext>
            </a:extLst>
          </p:cNvPr>
          <p:cNvSpPr txBox="1"/>
          <p:nvPr/>
        </p:nvSpPr>
        <p:spPr>
          <a:xfrm>
            <a:off x="14546593" y="4522582"/>
            <a:ext cx="3101075" cy="2830005"/>
          </a:xfrm>
          <a:prstGeom prst="rect">
            <a:avLst/>
          </a:prstGeom>
        </p:spPr>
        <p:txBody>
          <a:bodyPr wrap="square" lIns="0" tIns="0" rIns="0" bIns="0" rtlCol="0" anchor="t">
            <a:spAutoFit/>
          </a:bodyPr>
          <a:lstStyle/>
          <a:p>
            <a:pPr marL="427768" lvl="1" indent="-213884" algn="l">
              <a:lnSpc>
                <a:spcPts val="2734"/>
              </a:lnSpc>
              <a:buFont typeface="Arial"/>
              <a:buChar char="•"/>
            </a:pPr>
            <a:r>
              <a:rPr lang="en-US" sz="4000" spc="194">
                <a:solidFill>
                  <a:srgbClr val="00B050"/>
                </a:solidFill>
                <a:latin typeface="DM Sans"/>
              </a:rPr>
              <a:t>Pros</a:t>
            </a:r>
            <a:endParaRPr lang="en-US" sz="2800" spc="194">
              <a:latin typeface="DM Sans"/>
            </a:endParaRPr>
          </a:p>
          <a:p>
            <a:pPr marL="671084" lvl="2">
              <a:lnSpc>
                <a:spcPts val="2734"/>
              </a:lnSpc>
            </a:pPr>
            <a:r>
              <a:rPr lang="en-US" sz="2800" spc="194">
                <a:latin typeface="DM Sans"/>
              </a:rPr>
              <a:t>Simplicity</a:t>
            </a:r>
          </a:p>
          <a:p>
            <a:pPr marL="671084" lvl="2">
              <a:lnSpc>
                <a:spcPts val="2734"/>
              </a:lnSpc>
            </a:pPr>
            <a:r>
              <a:rPr lang="en-US" sz="2800" spc="194">
                <a:latin typeface="DM Sans"/>
              </a:rPr>
              <a:t>Efficiency</a:t>
            </a:r>
          </a:p>
          <a:p>
            <a:pPr marL="213884" lvl="1" algn="l">
              <a:lnSpc>
                <a:spcPts val="2734"/>
              </a:lnSpc>
            </a:pPr>
            <a:endParaRPr lang="en-US" sz="4000" spc="194">
              <a:solidFill>
                <a:srgbClr val="00B050"/>
              </a:solidFill>
              <a:latin typeface="DM Sans"/>
            </a:endParaRPr>
          </a:p>
          <a:p>
            <a:pPr marL="427768" lvl="1" indent="-213884" algn="l">
              <a:lnSpc>
                <a:spcPts val="2734"/>
              </a:lnSpc>
              <a:buFont typeface="Arial"/>
              <a:buChar char="•"/>
            </a:pPr>
            <a:endParaRPr lang="en-US" sz="4000" spc="194">
              <a:solidFill>
                <a:srgbClr val="00B050"/>
              </a:solidFill>
              <a:latin typeface="DM Sans"/>
            </a:endParaRPr>
          </a:p>
          <a:p>
            <a:pPr marL="427768" lvl="1" indent="-213884" algn="l">
              <a:lnSpc>
                <a:spcPts val="2734"/>
              </a:lnSpc>
              <a:buFont typeface="Arial"/>
              <a:buChar char="•"/>
            </a:pPr>
            <a:r>
              <a:rPr lang="en-US" sz="4000" spc="194">
                <a:solidFill>
                  <a:srgbClr val="FF0000"/>
                </a:solidFill>
                <a:latin typeface="DM Sans"/>
              </a:rPr>
              <a:t>Cons</a:t>
            </a:r>
          </a:p>
          <a:p>
            <a:pPr marL="213884" lvl="1" algn="l">
              <a:lnSpc>
                <a:spcPts val="2734"/>
              </a:lnSpc>
            </a:pPr>
            <a:r>
              <a:rPr lang="en-US" sz="4000" spc="194">
                <a:solidFill>
                  <a:srgbClr val="FF0000"/>
                </a:solidFill>
                <a:latin typeface="DM Sans"/>
              </a:rPr>
              <a:t>	</a:t>
            </a:r>
            <a:r>
              <a:rPr lang="en-US" sz="2800" spc="194">
                <a:latin typeface="DM Sans"/>
              </a:rPr>
              <a:t>Scalability</a:t>
            </a:r>
          </a:p>
          <a:p>
            <a:pPr marL="213884" lvl="1" algn="l">
              <a:lnSpc>
                <a:spcPts val="2734"/>
              </a:lnSpc>
            </a:pPr>
            <a:r>
              <a:rPr lang="en-US" sz="2800" spc="194">
                <a:latin typeface="DM Sans"/>
              </a:rPr>
              <a:t>	Flexibility</a:t>
            </a:r>
            <a:endParaRPr lang="en-US" sz="4000" spc="194">
              <a:latin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2720102" y="2857501"/>
            <a:ext cx="5585698" cy="5107552"/>
          </a:xfrm>
          <a:prstGeom prst="rect">
            <a:avLst/>
          </a:prstGeom>
        </p:spPr>
        <p:txBody>
          <a:bodyPr wrap="square" lIns="0" tIns="0" rIns="0" bIns="0" rtlCol="0" anchor="t">
            <a:spAutoFit/>
          </a:bodyPr>
          <a:lstStyle/>
          <a:p>
            <a:pPr algn="l">
              <a:lnSpc>
                <a:spcPts val="3999"/>
              </a:lnSpc>
            </a:pPr>
            <a:r>
              <a:rPr lang="en-US" sz="2898" spc="284">
                <a:solidFill>
                  <a:srgbClr val="F5FFF5"/>
                </a:solidFill>
                <a:latin typeface="DM Sans"/>
              </a:rPr>
              <a:t>We decided on Monolithic design because:</a:t>
            </a:r>
          </a:p>
          <a:p>
            <a:pPr algn="l">
              <a:lnSpc>
                <a:spcPts val="3999"/>
              </a:lnSpc>
            </a:pPr>
            <a:endParaRPr lang="en-US" sz="2898" spc="284">
              <a:solidFill>
                <a:srgbClr val="F5FFF5"/>
              </a:solidFill>
              <a:latin typeface="DM Sans"/>
            </a:endParaRPr>
          </a:p>
          <a:p>
            <a:pPr marL="457200" indent="-457200" algn="l">
              <a:lnSpc>
                <a:spcPts val="3999"/>
              </a:lnSpc>
              <a:buFont typeface="Arial" panose="020B0604020202020204" pitchFamily="34" charset="0"/>
              <a:buChar char="•"/>
            </a:pPr>
            <a:r>
              <a:rPr lang="en-US" sz="2898" spc="284">
                <a:solidFill>
                  <a:srgbClr val="F5FFF5"/>
                </a:solidFill>
                <a:latin typeface="DM Sans"/>
              </a:rPr>
              <a:t>Simplicity</a:t>
            </a:r>
          </a:p>
          <a:p>
            <a:pPr algn="l">
              <a:lnSpc>
                <a:spcPts val="3999"/>
              </a:lnSpc>
            </a:pPr>
            <a:endParaRPr lang="en-US" sz="2898" spc="284">
              <a:solidFill>
                <a:srgbClr val="F5FFF5"/>
              </a:solidFill>
              <a:latin typeface="DM Sans"/>
            </a:endParaRPr>
          </a:p>
          <a:p>
            <a:pPr marL="457200" indent="-457200" algn="l">
              <a:lnSpc>
                <a:spcPts val="3999"/>
              </a:lnSpc>
              <a:buFont typeface="Arial" panose="020B0604020202020204" pitchFamily="34" charset="0"/>
              <a:buChar char="•"/>
            </a:pPr>
            <a:r>
              <a:rPr lang="en-US" sz="2898" spc="284">
                <a:solidFill>
                  <a:srgbClr val="F5FFF5"/>
                </a:solidFill>
                <a:latin typeface="DM Sans"/>
              </a:rPr>
              <a:t>Faster development</a:t>
            </a:r>
          </a:p>
          <a:p>
            <a:pPr algn="l">
              <a:lnSpc>
                <a:spcPts val="3999"/>
              </a:lnSpc>
            </a:pPr>
            <a:endParaRPr lang="en-US" sz="2898" spc="284">
              <a:solidFill>
                <a:srgbClr val="F5FFF5"/>
              </a:solidFill>
              <a:latin typeface="DM Sans"/>
            </a:endParaRPr>
          </a:p>
          <a:p>
            <a:pPr marL="457200" indent="-457200" algn="l">
              <a:lnSpc>
                <a:spcPts val="3999"/>
              </a:lnSpc>
              <a:buFont typeface="Arial" panose="020B0604020202020204" pitchFamily="34" charset="0"/>
              <a:buChar char="•"/>
            </a:pPr>
            <a:r>
              <a:rPr lang="en-US" sz="2898" spc="284">
                <a:solidFill>
                  <a:srgbClr val="F5FFF5"/>
                </a:solidFill>
                <a:latin typeface="DM Sans"/>
              </a:rPr>
              <a:t>Clear and static requirement</a:t>
            </a:r>
          </a:p>
          <a:p>
            <a:pPr algn="l">
              <a:lnSpc>
                <a:spcPts val="3999"/>
              </a:lnSpc>
            </a:pPr>
            <a:endParaRPr lang="en-US" sz="2898" spc="284">
              <a:solidFill>
                <a:srgbClr val="F5FFF5"/>
              </a:solidFill>
              <a:latin typeface="DM Sans"/>
            </a:endParaRPr>
          </a:p>
        </p:txBody>
      </p:sp>
      <p:pic>
        <p:nvPicPr>
          <p:cNvPr id="8" name="Picture 7" descr="A diagram of a computer code&#10;&#10;Description automatically generated with medium confidence">
            <a:extLst>
              <a:ext uri="{FF2B5EF4-FFF2-40B4-BE49-F238E27FC236}">
                <a16:creationId xmlns:a16="http://schemas.microsoft.com/office/drawing/2014/main" id="{2B4755EE-86FD-309C-07AF-08A69396C4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4600" y="1028700"/>
            <a:ext cx="7155240" cy="79378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a:extLst>
              <a:ext uri="{FF2B5EF4-FFF2-40B4-BE49-F238E27FC236}">
                <a16:creationId xmlns:a16="http://schemas.microsoft.com/office/drawing/2014/main" id="{7DB35A9F-53DE-C209-06D3-3481B66ADB5A}"/>
              </a:ext>
            </a:extLst>
          </p:cNvPr>
          <p:cNvSpPr/>
          <p:nvPr/>
        </p:nvSpPr>
        <p:spPr>
          <a:xfrm flipH="1">
            <a:off x="-6488306" y="-1809750"/>
            <a:ext cx="14020800" cy="3619500"/>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r>
              <a:rPr lang="en-US"/>
              <a:t>        </a:t>
            </a:r>
          </a:p>
        </p:txBody>
      </p:sp>
      <p:sp>
        <p:nvSpPr>
          <p:cNvPr id="7" name="Freeform 18">
            <a:extLst>
              <a:ext uri="{FF2B5EF4-FFF2-40B4-BE49-F238E27FC236}">
                <a16:creationId xmlns:a16="http://schemas.microsoft.com/office/drawing/2014/main" id="{97979284-F5C4-7743-1DA5-EF2F13304B84}"/>
              </a:ext>
            </a:extLst>
          </p:cNvPr>
          <p:cNvSpPr/>
          <p:nvPr/>
        </p:nvSpPr>
        <p:spPr>
          <a:xfrm rot="18833499">
            <a:off x="13441847" y="-6898935"/>
            <a:ext cx="15178421" cy="11831735"/>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18">
            <a:extLst>
              <a:ext uri="{FF2B5EF4-FFF2-40B4-BE49-F238E27FC236}">
                <a16:creationId xmlns:a16="http://schemas.microsoft.com/office/drawing/2014/main" id="{15C7D2D2-373D-4F95-43F6-C4505908167C}"/>
              </a:ext>
            </a:extLst>
          </p:cNvPr>
          <p:cNvSpPr/>
          <p:nvPr/>
        </p:nvSpPr>
        <p:spPr>
          <a:xfrm rot="887923">
            <a:off x="-6888601" y="34328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3" name="TextBox 23"/>
          <p:cNvSpPr txBox="1"/>
          <p:nvPr/>
        </p:nvSpPr>
        <p:spPr>
          <a:xfrm>
            <a:off x="-1371600" y="60181"/>
            <a:ext cx="8904094"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Testing</a:t>
            </a:r>
          </a:p>
        </p:txBody>
      </p:sp>
      <p:pic>
        <p:nvPicPr>
          <p:cNvPr id="3" name="Picture 2">
            <a:extLst>
              <a:ext uri="{FF2B5EF4-FFF2-40B4-BE49-F238E27FC236}">
                <a16:creationId xmlns:a16="http://schemas.microsoft.com/office/drawing/2014/main" id="{8EA1117C-D0BE-6738-E15C-ADA057F5635A}"/>
              </a:ext>
            </a:extLst>
          </p:cNvPr>
          <p:cNvPicPr>
            <a:picLocks noChangeAspect="1"/>
          </p:cNvPicPr>
          <p:nvPr/>
        </p:nvPicPr>
        <p:blipFill>
          <a:blip r:embed="rId7"/>
          <a:stretch>
            <a:fillRect/>
          </a:stretch>
        </p:blipFill>
        <p:spPr>
          <a:xfrm>
            <a:off x="9213532" y="2400299"/>
            <a:ext cx="9074468" cy="6881113"/>
          </a:xfrm>
          <a:prstGeom prst="rect">
            <a:avLst/>
          </a:prstGeom>
        </p:spPr>
      </p:pic>
      <p:pic>
        <p:nvPicPr>
          <p:cNvPr id="5" name="Picture 4">
            <a:extLst>
              <a:ext uri="{FF2B5EF4-FFF2-40B4-BE49-F238E27FC236}">
                <a16:creationId xmlns:a16="http://schemas.microsoft.com/office/drawing/2014/main" id="{C6879AD5-F9BF-0C96-46A0-9513A81DDA2D}"/>
              </a:ext>
            </a:extLst>
          </p:cNvPr>
          <p:cNvPicPr>
            <a:picLocks noChangeAspect="1"/>
          </p:cNvPicPr>
          <p:nvPr/>
        </p:nvPicPr>
        <p:blipFill>
          <a:blip r:embed="rId8"/>
          <a:stretch>
            <a:fillRect/>
          </a:stretch>
        </p:blipFill>
        <p:spPr>
          <a:xfrm>
            <a:off x="100013" y="3929459"/>
            <a:ext cx="8753475" cy="49744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sp>
        <p:nvSpPr>
          <p:cNvPr id="3" name="Freeform 3"/>
          <p:cNvSpPr/>
          <p:nvPr/>
        </p:nvSpPr>
        <p:spPr>
          <a:xfrm rot="257863">
            <a:off x="-571305" y="6150994"/>
            <a:ext cx="21273218" cy="9128145"/>
          </a:xfrm>
          <a:custGeom>
            <a:avLst/>
            <a:gdLst/>
            <a:ahLst/>
            <a:cxnLst/>
            <a:rect l="l" t="t" r="r" b="b"/>
            <a:pathLst>
              <a:path w="21273218" h="9128145">
                <a:moveTo>
                  <a:pt x="0" y="0"/>
                </a:moveTo>
                <a:lnTo>
                  <a:pt x="21273219" y="0"/>
                </a:lnTo>
                <a:lnTo>
                  <a:pt x="21273219" y="9128145"/>
                </a:lnTo>
                <a:lnTo>
                  <a:pt x="0" y="91281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1885510"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6"/>
            <a:stretch>
              <a:fillRect t="-86495"/>
            </a:stretch>
          </a:blipFill>
        </p:spPr>
        <p:txBody>
          <a:bodyPr/>
          <a:lstStyle/>
          <a:p>
            <a:endParaRPr lang="en-US"/>
          </a:p>
        </p:txBody>
      </p:sp>
      <p:grpSp>
        <p:nvGrpSpPr>
          <p:cNvPr id="5" name="Group 5"/>
          <p:cNvGrpSpPr/>
          <p:nvPr/>
        </p:nvGrpSpPr>
        <p:grpSpPr>
          <a:xfrm>
            <a:off x="11900353" y="4678112"/>
            <a:ext cx="4113179" cy="4087473"/>
            <a:chOff x="0" y="0"/>
            <a:chExt cx="1279723" cy="1271725"/>
          </a:xfrm>
        </p:grpSpPr>
        <p:sp>
          <p:nvSpPr>
            <p:cNvPr id="6" name="Freeform 6"/>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txBody>
            <a:bodyPr/>
            <a:lstStyle/>
            <a:p>
              <a:endParaRPr lang="en-US"/>
            </a:p>
          </p:txBody>
        </p:sp>
        <p:sp>
          <p:nvSpPr>
            <p:cNvPr id="7" name="TextBox 7"/>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8" name="Freeform 8"/>
          <p:cNvSpPr/>
          <p:nvPr/>
        </p:nvSpPr>
        <p:spPr>
          <a:xfrm>
            <a:off x="7080191" y="8765585"/>
            <a:ext cx="4128022" cy="43716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6"/>
            <a:stretch>
              <a:fillRect t="-86495"/>
            </a:stretch>
          </a:blipFill>
        </p:spPr>
        <p:txBody>
          <a:bodyPr/>
          <a:lstStyle/>
          <a:p>
            <a:endParaRPr lang="en-US"/>
          </a:p>
        </p:txBody>
      </p:sp>
      <p:grpSp>
        <p:nvGrpSpPr>
          <p:cNvPr id="9" name="Group 9"/>
          <p:cNvGrpSpPr/>
          <p:nvPr/>
        </p:nvGrpSpPr>
        <p:grpSpPr>
          <a:xfrm>
            <a:off x="7095033" y="4678112"/>
            <a:ext cx="4113179" cy="4087473"/>
            <a:chOff x="0" y="0"/>
            <a:chExt cx="1279723" cy="1271725"/>
          </a:xfrm>
        </p:grpSpPr>
        <p:sp>
          <p:nvSpPr>
            <p:cNvPr id="10" name="Freeform 10"/>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txBody>
            <a:bodyPr/>
            <a:lstStyle/>
            <a:p>
              <a:endParaRPr lang="en-US"/>
            </a:p>
          </p:txBody>
        </p:sp>
        <p:sp>
          <p:nvSpPr>
            <p:cNvPr id="11" name="TextBox 11"/>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2" name="Freeform 12"/>
          <p:cNvSpPr/>
          <p:nvPr/>
        </p:nvSpPr>
        <p:spPr>
          <a:xfrm>
            <a:off x="2274468"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6"/>
            <a:stretch>
              <a:fillRect t="-86495"/>
            </a:stretch>
          </a:blipFill>
        </p:spPr>
        <p:txBody>
          <a:bodyPr/>
          <a:lstStyle/>
          <a:p>
            <a:endParaRPr lang="en-US"/>
          </a:p>
        </p:txBody>
      </p:sp>
      <p:grpSp>
        <p:nvGrpSpPr>
          <p:cNvPr id="13" name="Group 13"/>
          <p:cNvGrpSpPr/>
          <p:nvPr/>
        </p:nvGrpSpPr>
        <p:grpSpPr>
          <a:xfrm>
            <a:off x="2289311" y="4678112"/>
            <a:ext cx="4113179" cy="4087473"/>
            <a:chOff x="0" y="0"/>
            <a:chExt cx="1279723" cy="1271725"/>
          </a:xfrm>
        </p:grpSpPr>
        <p:sp>
          <p:nvSpPr>
            <p:cNvPr id="14" name="Freeform 14"/>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txBody>
            <a:bodyPr/>
            <a:lstStyle/>
            <a:p>
              <a:endParaRPr lang="en-US"/>
            </a:p>
          </p:txBody>
        </p:sp>
        <p:sp>
          <p:nvSpPr>
            <p:cNvPr id="15" name="TextBox 15"/>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6" name="Group 16"/>
          <p:cNvGrpSpPr/>
          <p:nvPr/>
        </p:nvGrpSpPr>
        <p:grpSpPr>
          <a:xfrm>
            <a:off x="3321316" y="3653528"/>
            <a:ext cx="2049168" cy="20491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en-US"/>
            </a:p>
          </p:txBody>
        </p:sp>
        <p:sp>
          <p:nvSpPr>
            <p:cNvPr id="18" name="TextBox 18"/>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9" name="Group 19"/>
          <p:cNvGrpSpPr/>
          <p:nvPr/>
        </p:nvGrpSpPr>
        <p:grpSpPr>
          <a:xfrm>
            <a:off x="8119617" y="3653528"/>
            <a:ext cx="2049168" cy="204916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en-US"/>
            </a:p>
          </p:txBody>
        </p:sp>
        <p:sp>
          <p:nvSpPr>
            <p:cNvPr id="21" name="TextBox 21"/>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2" name="Group 22"/>
          <p:cNvGrpSpPr/>
          <p:nvPr/>
        </p:nvGrpSpPr>
        <p:grpSpPr>
          <a:xfrm>
            <a:off x="12933709" y="3653528"/>
            <a:ext cx="2049168" cy="204916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en-US"/>
            </a:p>
          </p:txBody>
        </p:sp>
        <p:sp>
          <p:nvSpPr>
            <p:cNvPr id="24" name="TextBox 24"/>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28" name="TextBox 28"/>
          <p:cNvSpPr txBox="1"/>
          <p:nvPr/>
        </p:nvSpPr>
        <p:spPr>
          <a:xfrm>
            <a:off x="2395592" y="513713"/>
            <a:ext cx="13617940" cy="3200492"/>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OUTCOMES AND LEARNINGS</a:t>
            </a:r>
          </a:p>
        </p:txBody>
      </p:sp>
      <p:sp>
        <p:nvSpPr>
          <p:cNvPr id="29" name="TextBox 29"/>
          <p:cNvSpPr txBox="1"/>
          <p:nvPr/>
        </p:nvSpPr>
        <p:spPr>
          <a:xfrm>
            <a:off x="2574588" y="5571862"/>
            <a:ext cx="3542623" cy="2165401"/>
          </a:xfrm>
          <a:prstGeom prst="rect">
            <a:avLst/>
          </a:prstGeom>
        </p:spPr>
        <p:txBody>
          <a:bodyPr lIns="0" tIns="0" rIns="0" bIns="0" rtlCol="0" anchor="t">
            <a:spAutoFit/>
          </a:bodyPr>
          <a:lstStyle/>
          <a:p>
            <a:pPr algn="ctr">
              <a:lnSpc>
                <a:spcPts val="2377"/>
              </a:lnSpc>
            </a:pPr>
            <a:r>
              <a:rPr lang="en-US" sz="2400" spc="168">
                <a:solidFill>
                  <a:srgbClr val="FFFBFB"/>
                </a:solidFill>
                <a:latin typeface="DM Sans"/>
              </a:rPr>
              <a:t>OOP principles to organize code into classes and objects leading to a more organized and maintainable codebase</a:t>
            </a:r>
          </a:p>
        </p:txBody>
      </p:sp>
      <p:sp>
        <p:nvSpPr>
          <p:cNvPr id="30" name="TextBox 30"/>
          <p:cNvSpPr txBox="1"/>
          <p:nvPr/>
        </p:nvSpPr>
        <p:spPr>
          <a:xfrm>
            <a:off x="7372688" y="5624704"/>
            <a:ext cx="3542623" cy="1857624"/>
          </a:xfrm>
          <a:prstGeom prst="rect">
            <a:avLst/>
          </a:prstGeom>
        </p:spPr>
        <p:txBody>
          <a:bodyPr lIns="0" tIns="0" rIns="0" bIns="0" rtlCol="0" anchor="t">
            <a:spAutoFit/>
          </a:bodyPr>
          <a:lstStyle/>
          <a:p>
            <a:pPr algn="ctr">
              <a:lnSpc>
                <a:spcPts val="2377"/>
              </a:lnSpc>
            </a:pPr>
            <a:r>
              <a:rPr lang="en-US" sz="2400" spc="168">
                <a:solidFill>
                  <a:srgbClr val="FFFBFB"/>
                </a:solidFill>
                <a:latin typeface="DM Sans"/>
              </a:rPr>
              <a:t>Using Waterfall development method to arrange events sequentially, following phases step by step. </a:t>
            </a:r>
          </a:p>
        </p:txBody>
      </p:sp>
      <p:sp>
        <p:nvSpPr>
          <p:cNvPr id="31" name="TextBox 31"/>
          <p:cNvSpPr txBox="1"/>
          <p:nvPr/>
        </p:nvSpPr>
        <p:spPr>
          <a:xfrm>
            <a:off x="12189341" y="5649197"/>
            <a:ext cx="3535202" cy="1549848"/>
          </a:xfrm>
          <a:prstGeom prst="rect">
            <a:avLst/>
          </a:prstGeom>
        </p:spPr>
        <p:txBody>
          <a:bodyPr wrap="square" lIns="0" tIns="0" rIns="0" bIns="0" rtlCol="0" anchor="t">
            <a:spAutoFit/>
          </a:bodyPr>
          <a:lstStyle/>
          <a:p>
            <a:pPr algn="ctr">
              <a:lnSpc>
                <a:spcPts val="2377"/>
              </a:lnSpc>
            </a:pPr>
            <a:r>
              <a:rPr lang="en-US" sz="2400" spc="168">
                <a:solidFill>
                  <a:srgbClr val="FFFBFB"/>
                </a:solidFill>
                <a:latin typeface="DM Sans"/>
              </a:rPr>
              <a:t>Practicing Software Design Life Cycle through several steps such as : Plan, Design, Implement and Test.</a:t>
            </a:r>
          </a:p>
        </p:txBody>
      </p:sp>
      <p:sp>
        <p:nvSpPr>
          <p:cNvPr id="32" name="TextBox 32"/>
          <p:cNvSpPr txBox="1"/>
          <p:nvPr/>
        </p:nvSpPr>
        <p:spPr>
          <a:xfrm>
            <a:off x="2858454" y="7781814"/>
            <a:ext cx="2974893" cy="495457"/>
          </a:xfrm>
          <a:prstGeom prst="rect">
            <a:avLst/>
          </a:prstGeom>
        </p:spPr>
        <p:txBody>
          <a:bodyPr lIns="0" tIns="0" rIns="0" bIns="0" rtlCol="0" anchor="t">
            <a:spAutoFit/>
          </a:bodyPr>
          <a:lstStyle/>
          <a:p>
            <a:pPr marL="0" lvl="0" indent="0" algn="ctr">
              <a:lnSpc>
                <a:spcPts val="4208"/>
              </a:lnSpc>
              <a:spcBef>
                <a:spcPct val="0"/>
              </a:spcBef>
            </a:pPr>
            <a:r>
              <a:rPr lang="en-US" sz="3049" spc="298">
                <a:solidFill>
                  <a:srgbClr val="FDFBFB"/>
                </a:solidFill>
                <a:latin typeface="Oswald"/>
                <a:ea typeface="Oswald"/>
              </a:rPr>
              <a:t>OOP</a:t>
            </a:r>
          </a:p>
        </p:txBody>
      </p:sp>
      <p:sp>
        <p:nvSpPr>
          <p:cNvPr id="33" name="TextBox 33"/>
          <p:cNvSpPr txBox="1"/>
          <p:nvPr/>
        </p:nvSpPr>
        <p:spPr>
          <a:xfrm>
            <a:off x="7665320" y="7781814"/>
            <a:ext cx="2974893" cy="495457"/>
          </a:xfrm>
          <a:prstGeom prst="rect">
            <a:avLst/>
          </a:prstGeom>
        </p:spPr>
        <p:txBody>
          <a:bodyPr lIns="0" tIns="0" rIns="0" bIns="0" rtlCol="0" anchor="t">
            <a:spAutoFit/>
          </a:bodyPr>
          <a:lstStyle/>
          <a:p>
            <a:pPr marL="0" lvl="0" indent="0" algn="ctr">
              <a:lnSpc>
                <a:spcPts val="4208"/>
              </a:lnSpc>
              <a:spcBef>
                <a:spcPct val="0"/>
              </a:spcBef>
            </a:pPr>
            <a:r>
              <a:rPr lang="en-US" sz="3049" spc="298">
                <a:solidFill>
                  <a:srgbClr val="FDFBFB"/>
                </a:solidFill>
                <a:latin typeface="Oswald"/>
                <a:ea typeface="Oswald"/>
              </a:rPr>
              <a:t>Waterfall</a:t>
            </a:r>
          </a:p>
        </p:txBody>
      </p:sp>
      <p:sp>
        <p:nvSpPr>
          <p:cNvPr id="34" name="TextBox 34"/>
          <p:cNvSpPr txBox="1"/>
          <p:nvPr/>
        </p:nvSpPr>
        <p:spPr>
          <a:xfrm>
            <a:off x="12475037" y="7781814"/>
            <a:ext cx="2974893" cy="495457"/>
          </a:xfrm>
          <a:prstGeom prst="rect">
            <a:avLst/>
          </a:prstGeom>
        </p:spPr>
        <p:txBody>
          <a:bodyPr lIns="0" tIns="0" rIns="0" bIns="0" rtlCol="0" anchor="t">
            <a:spAutoFit/>
          </a:bodyPr>
          <a:lstStyle/>
          <a:p>
            <a:pPr marL="0" lvl="0" indent="0" algn="ctr">
              <a:lnSpc>
                <a:spcPts val="4208"/>
              </a:lnSpc>
              <a:spcBef>
                <a:spcPct val="0"/>
              </a:spcBef>
            </a:pPr>
            <a:r>
              <a:rPr lang="en-US" sz="3049" spc="298">
                <a:solidFill>
                  <a:srgbClr val="FDFBFB"/>
                </a:solidFill>
                <a:latin typeface="Oswald"/>
                <a:ea typeface="Oswald"/>
              </a:rPr>
              <a:t>SDLC</a:t>
            </a:r>
          </a:p>
        </p:txBody>
      </p:sp>
      <p:pic>
        <p:nvPicPr>
          <p:cNvPr id="40" name="Graphic 39" descr="Waterfall scene with solid fill">
            <a:extLst>
              <a:ext uri="{FF2B5EF4-FFF2-40B4-BE49-F238E27FC236}">
                <a16:creationId xmlns:a16="http://schemas.microsoft.com/office/drawing/2014/main" id="{03D861C2-DCA3-3BE5-E80C-490E054EB0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78637" y="3770717"/>
            <a:ext cx="1190219" cy="1190219"/>
          </a:xfrm>
          <a:prstGeom prst="rect">
            <a:avLst/>
          </a:prstGeom>
        </p:spPr>
      </p:pic>
      <p:pic>
        <p:nvPicPr>
          <p:cNvPr id="42" name="Graphic 41" descr="Circles with arrows with solid fill">
            <a:extLst>
              <a:ext uri="{FF2B5EF4-FFF2-40B4-BE49-F238E27FC236}">
                <a16:creationId xmlns:a16="http://schemas.microsoft.com/office/drawing/2014/main" id="{43CE1324-42B0-A86D-C704-074D28518F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186176" y="3663532"/>
            <a:ext cx="1526687" cy="1526687"/>
          </a:xfrm>
          <a:prstGeom prst="rect">
            <a:avLst/>
          </a:prstGeom>
        </p:spPr>
      </p:pic>
      <p:pic>
        <p:nvPicPr>
          <p:cNvPr id="44" name="Graphic 43" descr="Cmd Terminal with solid fill">
            <a:extLst>
              <a:ext uri="{FF2B5EF4-FFF2-40B4-BE49-F238E27FC236}">
                <a16:creationId xmlns:a16="http://schemas.microsoft.com/office/drawing/2014/main" id="{9FBDE1C7-1641-A628-D022-BFC6BED9AB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03297" y="3711390"/>
            <a:ext cx="1403307" cy="140330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7702153">
            <a:off x="-5590585" y="5014354"/>
            <a:ext cx="9933805" cy="8728809"/>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3208518" y="4431944"/>
            <a:ext cx="11870963" cy="1626792"/>
          </a:xfrm>
          <a:prstGeom prst="rect">
            <a:avLst/>
          </a:prstGeom>
        </p:spPr>
        <p:txBody>
          <a:bodyPr wrap="square" lIns="0" tIns="0" rIns="0" bIns="0" rtlCol="0" anchor="t">
            <a:spAutoFit/>
          </a:bodyPr>
          <a:lstStyle/>
          <a:p>
            <a:pPr algn="ctr">
              <a:lnSpc>
                <a:spcPts val="13774"/>
              </a:lnSpc>
            </a:pPr>
            <a:r>
              <a:rPr lang="en-US" sz="9981" spc="978" dirty="0">
                <a:solidFill>
                  <a:srgbClr val="231F20"/>
                </a:solidFill>
                <a:latin typeface="Oswald Bold"/>
              </a:rPr>
              <a:t>DEMONSTRATION</a:t>
            </a:r>
          </a:p>
        </p:txBody>
      </p:sp>
      <p:sp>
        <p:nvSpPr>
          <p:cNvPr id="7" name="Freeform 7"/>
          <p:cNvSpPr/>
          <p:nvPr/>
        </p:nvSpPr>
        <p:spPr>
          <a:xfrm rot="2797852">
            <a:off x="11662606" y="-461930"/>
            <a:ext cx="10749463" cy="4098201"/>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3911587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915D511ED0C742959F99C2D48EF1A5" ma:contentTypeVersion="13" ma:contentTypeDescription="Create a new document." ma:contentTypeScope="" ma:versionID="0cff7b1cee6e2b3fecef1ff8ea01143b">
  <xsd:schema xmlns:xsd="http://www.w3.org/2001/XMLSchema" xmlns:xs="http://www.w3.org/2001/XMLSchema" xmlns:p="http://schemas.microsoft.com/office/2006/metadata/properties" xmlns:ns3="58623f75-54c3-400e-bb29-ebf0b5b2f8e5" xmlns:ns4="b4e88308-bfe3-490b-aab2-f2f6bf8c5acb" targetNamespace="http://schemas.microsoft.com/office/2006/metadata/properties" ma:root="true" ma:fieldsID="afe0a704e3693cb0ba2551c61efe7e4f" ns3:_="" ns4:_="">
    <xsd:import namespace="58623f75-54c3-400e-bb29-ebf0b5b2f8e5"/>
    <xsd:import namespace="b4e88308-bfe3-490b-aab2-f2f6bf8c5ac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SearchProperties"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623f75-54c3-400e-bb29-ebf0b5b2f8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4e88308-bfe3-490b-aab2-f2f6bf8c5ac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467E06B-8485-4570-BCEF-35F5AEEBA638}">
  <ds:schemaRefs>
    <ds:schemaRef ds:uri="58623f75-54c3-400e-bb29-ebf0b5b2f8e5"/>
    <ds:schemaRef ds:uri="b4e88308-bfe3-490b-aab2-f2f6bf8c5ac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7F199CF-F776-4DCF-9C81-EFACBB3F3F95}">
  <ds:schemaRefs>
    <ds:schemaRef ds:uri="http://schemas.microsoft.com/sharepoint/v3/contenttype/forms"/>
  </ds:schemaRefs>
</ds:datastoreItem>
</file>

<file path=customXml/itemProps3.xml><?xml version="1.0" encoding="utf-8"?>
<ds:datastoreItem xmlns:ds="http://schemas.openxmlformats.org/officeDocument/2006/customXml" ds:itemID="{D0F645C9-31BB-4AB3-8A77-EC26D6A08479}">
  <ds:schemaRefs>
    <ds:schemaRef ds:uri="http://schemas.microsoft.com/office/2006/documentManagement/types"/>
    <ds:schemaRef ds:uri="58623f75-54c3-400e-bb29-ebf0b5b2f8e5"/>
    <ds:schemaRef ds:uri="http://schemas.microsoft.com/office/2006/metadata/properties"/>
    <ds:schemaRef ds:uri="http://purl.org/dc/elements/1.1/"/>
    <ds:schemaRef ds:uri="b4e88308-bfe3-490b-aab2-f2f6bf8c5acb"/>
    <ds:schemaRef ds:uri="http://purl.org/dc/dcmitype/"/>
    <ds:schemaRef ds:uri="http://schemas.microsoft.com/office/infopath/2007/PartnerControl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474</Words>
  <Application>Microsoft Office PowerPoint</Application>
  <PresentationFormat>Custom</PresentationFormat>
  <Paragraphs>114</Paragraphs>
  <Slides>10</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DM Sans Bold</vt:lpstr>
      <vt:lpstr>DM Sans</vt:lpstr>
      <vt:lpstr>Arial</vt:lpstr>
      <vt:lpstr>Calibri</vt:lpstr>
      <vt:lpstr>Oswald Bold Italics</vt:lpstr>
      <vt:lpstr>Oswald Bold</vt:lpstr>
      <vt:lpstr>Aptos</vt:lpstr>
      <vt:lpstr>Oswald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Parviz Atakishiyev</dc:creator>
  <cp:lastModifiedBy>Parviz Atakishiyev</cp:lastModifiedBy>
  <cp:revision>1</cp:revision>
  <dcterms:created xsi:type="dcterms:W3CDTF">2006-08-16T00:00:00Z</dcterms:created>
  <dcterms:modified xsi:type="dcterms:W3CDTF">2024-05-20T12:17:07Z</dcterms:modified>
  <dc:identifier>DAGFqiV6HD4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0x0101004B915D511ED0C742959F99C2D48EF1A5</vt:lpwstr>
  </property>
</Properties>
</file>